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61" r:id="rId4"/>
    <p:sldId id="262" r:id="rId5"/>
    <p:sldId id="263" r:id="rId6"/>
    <p:sldId id="264" r:id="rId7"/>
    <p:sldId id="257" r:id="rId8"/>
    <p:sldId id="258" r:id="rId9"/>
    <p:sldId id="259" r:id="rId10"/>
    <p:sldId id="265" r:id="rId11"/>
    <p:sldId id="266" r:id="rId12"/>
    <p:sldId id="268" r:id="rId13"/>
    <p:sldId id="267" r:id="rId14"/>
    <p:sldId id="269" r:id="rId15"/>
    <p:sldId id="270" r:id="rId16"/>
    <p:sldId id="271" r:id="rId17"/>
    <p:sldId id="272" r:id="rId18"/>
    <p:sldId id="273" r:id="rId19"/>
    <p:sldId id="274" r:id="rId20"/>
    <p:sldId id="275" r:id="rId21"/>
    <p:sldId id="276" r:id="rId22"/>
    <p:sldId id="277" r:id="rId23"/>
    <p:sldId id="279" r:id="rId24"/>
    <p:sldId id="278" r:id="rId25"/>
    <p:sldId id="280" r:id="rId26"/>
    <p:sldId id="291" r:id="rId27"/>
    <p:sldId id="292" r:id="rId28"/>
    <p:sldId id="293" r:id="rId29"/>
    <p:sldId id="307" r:id="rId30"/>
    <p:sldId id="295" r:id="rId31"/>
    <p:sldId id="308" r:id="rId32"/>
    <p:sldId id="297" r:id="rId33"/>
    <p:sldId id="299" r:id="rId34"/>
    <p:sldId id="301" r:id="rId35"/>
    <p:sldId id="302" r:id="rId36"/>
    <p:sldId id="303" r:id="rId37"/>
    <p:sldId id="304" r:id="rId38"/>
    <p:sldId id="281" r:id="rId39"/>
    <p:sldId id="282" r:id="rId40"/>
    <p:sldId id="283" r:id="rId41"/>
    <p:sldId id="284" r:id="rId42"/>
    <p:sldId id="285" r:id="rId43"/>
    <p:sldId id="286" r:id="rId44"/>
    <p:sldId id="287" r:id="rId45"/>
    <p:sldId id="288" r:id="rId46"/>
    <p:sldId id="289" r:id="rId47"/>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2" d="100"/>
          <a:sy n="72" d="100"/>
        </p:scale>
        <p:origin x="-1098"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C6370BAF-0DCF-41A4-96FA-D8CF4BB341E4}" type="datetimeFigureOut">
              <a:rPr lang="es-ES" smtClean="0"/>
              <a:pPr/>
              <a:t>29/10/2020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62383F9-7471-46D3-8002-B7EA519F863F}"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C6370BAF-0DCF-41A4-96FA-D8CF4BB341E4}" type="datetimeFigureOut">
              <a:rPr lang="es-ES" smtClean="0"/>
              <a:pPr/>
              <a:t>29/10/2020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62383F9-7471-46D3-8002-B7EA519F863F}"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C6370BAF-0DCF-41A4-96FA-D8CF4BB341E4}" type="datetimeFigureOut">
              <a:rPr lang="es-ES" smtClean="0"/>
              <a:pPr/>
              <a:t>29/10/2020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62383F9-7471-46D3-8002-B7EA519F863F}"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C6370BAF-0DCF-41A4-96FA-D8CF4BB341E4}" type="datetimeFigureOut">
              <a:rPr lang="es-ES" smtClean="0"/>
              <a:pPr/>
              <a:t>29/10/2020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762383F9-7471-46D3-8002-B7EA519F863F}"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C6370BAF-0DCF-41A4-96FA-D8CF4BB341E4}" type="datetimeFigureOut">
              <a:rPr lang="es-ES" smtClean="0"/>
              <a:pPr/>
              <a:t>29/10/2020</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762383F9-7471-46D3-8002-B7EA519F863F}"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C6370BAF-0DCF-41A4-96FA-D8CF4BB341E4}" type="datetimeFigureOut">
              <a:rPr lang="es-ES" smtClean="0"/>
              <a:pPr/>
              <a:t>29/10/2020</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762383F9-7471-46D3-8002-B7EA519F863F}"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6370BAF-0DCF-41A4-96FA-D8CF4BB341E4}" type="datetimeFigureOut">
              <a:rPr lang="es-ES" smtClean="0"/>
              <a:pPr/>
              <a:t>29/10/2020</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762383F9-7471-46D3-8002-B7EA519F863F}"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C6370BAF-0DCF-41A4-96FA-D8CF4BB341E4}" type="datetimeFigureOut">
              <a:rPr lang="es-ES" smtClean="0"/>
              <a:pPr/>
              <a:t>29/10/2020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762383F9-7471-46D3-8002-B7EA519F863F}"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C6370BAF-0DCF-41A4-96FA-D8CF4BB341E4}" type="datetimeFigureOut">
              <a:rPr lang="es-ES" smtClean="0"/>
              <a:pPr/>
              <a:t>29/10/2020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762383F9-7471-46D3-8002-B7EA519F863F}"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C6370BAF-0DCF-41A4-96FA-D8CF4BB341E4}" type="datetimeFigureOut">
              <a:rPr lang="es-ES" smtClean="0"/>
              <a:pPr/>
              <a:t>29/10/2020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62383F9-7471-46D3-8002-B7EA519F863F}"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C6370BAF-0DCF-41A4-96FA-D8CF4BB341E4}" type="datetimeFigureOut">
              <a:rPr lang="es-ES" smtClean="0"/>
              <a:pPr/>
              <a:t>29/10/2020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62383F9-7471-46D3-8002-B7EA519F863F}"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370BAF-0DCF-41A4-96FA-D8CF4BB341E4}" type="datetimeFigureOut">
              <a:rPr lang="es-ES" smtClean="0"/>
              <a:pPr/>
              <a:t>29/10/2020</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2383F9-7471-46D3-8002-B7EA519F863F}"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 Id="rId5" Type="http://schemas.openxmlformats.org/officeDocument/2006/relationships/image" Target="../media/image56.png"/><Relationship Id="rId4" Type="http://schemas.openxmlformats.org/officeDocument/2006/relationships/image" Target="../media/image55.png"/></Relationships>
</file>

<file path=ppt/slides/_rels/slide2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 Id="rId5" Type="http://schemas.openxmlformats.org/officeDocument/2006/relationships/image" Target="../media/image62.png"/><Relationship Id="rId4" Type="http://schemas.openxmlformats.org/officeDocument/2006/relationships/image" Target="../media/image61.png"/></Relationships>
</file>

<file path=ppt/slides/_rels/slide2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 Id="rId5" Type="http://schemas.openxmlformats.org/officeDocument/2006/relationships/image" Target="../media/image66.png"/><Relationship Id="rId4" Type="http://schemas.openxmlformats.org/officeDocument/2006/relationships/image" Target="../media/image6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hyperlink" Target="https://www.onenote.com/classnotebook" TargetMode="Externa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3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 Id="rId4" Type="http://schemas.openxmlformats.org/officeDocument/2006/relationships/image" Target="../media/image72.png"/></Relationships>
</file>

<file path=ppt/slides/_rels/slide34.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7.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s>
</file>

<file path=ppt/slides/_rels/slide4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7.xml"/><Relationship Id="rId4" Type="http://schemas.openxmlformats.org/officeDocument/2006/relationships/image" Target="../media/image91.png"/></Relationships>
</file>

<file path=ppt/slides/_rels/slide4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7.xml"/><Relationship Id="rId4" Type="http://schemas.openxmlformats.org/officeDocument/2006/relationships/image" Target="../media/image94.png"/></Relationships>
</file>

<file path=ppt/slides/_rels/slide4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b="1" u="sng" dirty="0" smtClean="0"/>
              <a:t>ONE NOTE</a:t>
            </a:r>
            <a:endParaRPr lang="es-ES" b="1" u="sng" dirty="0"/>
          </a:p>
        </p:txBody>
      </p:sp>
      <p:sp>
        <p:nvSpPr>
          <p:cNvPr id="3" name="2 Subtítulo"/>
          <p:cNvSpPr>
            <a:spLocks noGrp="1"/>
          </p:cNvSpPr>
          <p:nvPr>
            <p:ph type="subTitle" idx="1"/>
          </p:nvPr>
        </p:nvSpPr>
        <p:spPr>
          <a:xfrm>
            <a:off x="1371600" y="3886200"/>
            <a:ext cx="6944816" cy="2423120"/>
          </a:xfrm>
        </p:spPr>
        <p:txBody>
          <a:bodyPr>
            <a:normAutofit/>
          </a:bodyPr>
          <a:lstStyle/>
          <a:p>
            <a:r>
              <a:rPr lang="es-ES" dirty="0" smtClean="0"/>
              <a:t>CFIE DE LEÓN, 2020-2021</a:t>
            </a:r>
          </a:p>
          <a:p>
            <a:r>
              <a:rPr lang="es-ES" dirty="0" smtClean="0"/>
              <a:t>ENRIQUE GONZÁLEZ ALONSO</a:t>
            </a:r>
          </a:p>
          <a:p>
            <a:endParaRPr lang="es-ES" dirty="0" smtClean="0"/>
          </a:p>
          <a:p>
            <a:r>
              <a:rPr lang="es-ES" sz="1400" dirty="0" smtClean="0"/>
              <a:t>©Texto del autor, imágenes capturadas de EDUCACYL (Junta de Castilla y León) y la aplicación OneNote, propiedad de Microsoft</a:t>
            </a:r>
          </a:p>
          <a:p>
            <a:endParaRPr lang="es-ES" dirty="0"/>
          </a:p>
        </p:txBody>
      </p:sp>
      <p:pic>
        <p:nvPicPr>
          <p:cNvPr id="25602" name="Picture 2" descr="Ahorra tiempo con los atajos de teclado de OneNote"/>
          <p:cNvPicPr>
            <a:picLocks noChangeAspect="1" noChangeArrowheads="1"/>
          </p:cNvPicPr>
          <p:nvPr/>
        </p:nvPicPr>
        <p:blipFill>
          <a:blip r:embed="rId2" cstate="print"/>
          <a:srcRect/>
          <a:stretch>
            <a:fillRect/>
          </a:stretch>
        </p:blipFill>
        <p:spPr bwMode="auto">
          <a:xfrm>
            <a:off x="2627784" y="764704"/>
            <a:ext cx="3505200" cy="13525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ANTES DE EMPEZAR,…</a:t>
            </a:r>
            <a:endParaRPr lang="es-ES" dirty="0"/>
          </a:p>
        </p:txBody>
      </p:sp>
      <p:sp>
        <p:nvSpPr>
          <p:cNvPr id="3" name="2 Marcador de contenido"/>
          <p:cNvSpPr>
            <a:spLocks noGrp="1"/>
          </p:cNvSpPr>
          <p:nvPr>
            <p:ph idx="1"/>
          </p:nvPr>
        </p:nvSpPr>
        <p:spPr>
          <a:xfrm>
            <a:off x="457200" y="1600200"/>
            <a:ext cx="8435280" cy="4525963"/>
          </a:xfrm>
        </p:spPr>
        <p:txBody>
          <a:bodyPr>
            <a:normAutofit fontScale="85000" lnSpcReduction="10000"/>
          </a:bodyPr>
          <a:lstStyle/>
          <a:p>
            <a:r>
              <a:rPr lang="es-ES" dirty="0" smtClean="0"/>
              <a:t>La videoconferencia no permite practicar en el momento.</a:t>
            </a:r>
          </a:p>
          <a:p>
            <a:r>
              <a:rPr lang="es-ES" dirty="0" smtClean="0"/>
              <a:t>Las herramientas informáticas cambian casi día a día: acceso, menús,…</a:t>
            </a:r>
          </a:p>
          <a:p>
            <a:r>
              <a:rPr lang="es-ES" dirty="0" smtClean="0"/>
              <a:t>El nivel es básico, con ideas para uso avanzado. El ritmo será lento al principio (uso básico del programa) y más rápido al final (usos avanzados).</a:t>
            </a:r>
          </a:p>
          <a:p>
            <a:r>
              <a:rPr lang="es-ES" dirty="0" smtClean="0"/>
              <a:t>Sugerencias: Usar el navegador </a:t>
            </a:r>
            <a:r>
              <a:rPr lang="es-ES" dirty="0" err="1" smtClean="0"/>
              <a:t>Edge</a:t>
            </a:r>
            <a:r>
              <a:rPr lang="es-ES" dirty="0" smtClean="0"/>
              <a:t> (de Microsoft), cerrar las cuentas educa en ordenadores compartidos, aprender a manejar bien micrófono y altavoces, muchas funciones se repiten en otras herramientas de Office, ...</a:t>
            </a:r>
          </a:p>
          <a:p>
            <a:endParaRPr lang="es-E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CONTENIDOS</a:t>
            </a:r>
            <a:endParaRPr lang="es-ES" dirty="0"/>
          </a:p>
        </p:txBody>
      </p:sp>
      <p:sp>
        <p:nvSpPr>
          <p:cNvPr id="3" name="2 Marcador de contenido"/>
          <p:cNvSpPr>
            <a:spLocks noGrp="1"/>
          </p:cNvSpPr>
          <p:nvPr>
            <p:ph idx="1"/>
          </p:nvPr>
        </p:nvSpPr>
        <p:spPr/>
        <p:txBody>
          <a:bodyPr/>
          <a:lstStyle/>
          <a:p>
            <a:r>
              <a:rPr lang="es-ES" dirty="0" smtClean="0"/>
              <a:t>Introducción a OneNote.</a:t>
            </a:r>
          </a:p>
          <a:p>
            <a:r>
              <a:rPr lang="es-ES" dirty="0" smtClean="0"/>
              <a:t>OneNote </a:t>
            </a:r>
            <a:r>
              <a:rPr lang="es-ES" dirty="0" err="1" smtClean="0"/>
              <a:t>on</a:t>
            </a:r>
            <a:r>
              <a:rPr lang="es-ES" dirty="0" smtClean="0"/>
              <a:t> line de </a:t>
            </a:r>
            <a:r>
              <a:rPr lang="es-ES" dirty="0" err="1" smtClean="0"/>
              <a:t>Educacyl</a:t>
            </a:r>
            <a:r>
              <a:rPr lang="es-ES" dirty="0" smtClean="0"/>
              <a:t>.</a:t>
            </a:r>
          </a:p>
          <a:p>
            <a:pPr lvl="1"/>
            <a:r>
              <a:rPr lang="es-ES" dirty="0" smtClean="0"/>
              <a:t>AUA. Acceso / Uso / Alumno</a:t>
            </a:r>
          </a:p>
          <a:p>
            <a:r>
              <a:rPr lang="es-ES" dirty="0" smtClean="0"/>
              <a:t>OneNote 365 de escritorio. AUA.</a:t>
            </a:r>
          </a:p>
          <a:p>
            <a:r>
              <a:rPr lang="es-ES" dirty="0" err="1" smtClean="0"/>
              <a:t>Class</a:t>
            </a:r>
            <a:r>
              <a:rPr lang="es-ES" dirty="0" smtClean="0"/>
              <a:t> </a:t>
            </a:r>
            <a:r>
              <a:rPr lang="es-ES" dirty="0" err="1" smtClean="0"/>
              <a:t>Notebook</a:t>
            </a:r>
            <a:r>
              <a:rPr lang="es-ES" dirty="0" smtClean="0"/>
              <a:t>. AUA</a:t>
            </a:r>
          </a:p>
          <a:p>
            <a:r>
              <a:rPr lang="es-ES" dirty="0" smtClean="0"/>
              <a:t>OneNote para </a:t>
            </a:r>
            <a:r>
              <a:rPr lang="es-ES" dirty="0" err="1" smtClean="0"/>
              <a:t>tablet</a:t>
            </a:r>
            <a:r>
              <a:rPr lang="es-ES" dirty="0" smtClean="0"/>
              <a:t> y móvil. AUA</a:t>
            </a:r>
            <a:endParaRPr lang="es-E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b="1" u="sng" dirty="0" smtClean="0"/>
              <a:t>Introducción a OneNote</a:t>
            </a:r>
            <a:endParaRPr lang="es-ES" b="1" u="sng" dirty="0"/>
          </a:p>
        </p:txBody>
      </p:sp>
      <p:sp>
        <p:nvSpPr>
          <p:cNvPr id="3" name="2 Subtítulo"/>
          <p:cNvSpPr>
            <a:spLocks noGrp="1"/>
          </p:cNvSpPr>
          <p:nvPr>
            <p:ph type="subTitle" idx="1"/>
          </p:nvPr>
        </p:nvSpPr>
        <p:spPr/>
        <p:txBody>
          <a:bodyPr/>
          <a:lstStyle/>
          <a:p>
            <a:endParaRPr lang="es-E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192688"/>
          </a:xfrm>
        </p:spPr>
        <p:txBody>
          <a:bodyPr>
            <a:normAutofit fontScale="85000" lnSpcReduction="20000"/>
          </a:bodyPr>
          <a:lstStyle/>
          <a:p>
            <a:r>
              <a:rPr lang="es-ES" dirty="0" smtClean="0"/>
              <a:t>Programa para hacer </a:t>
            </a:r>
            <a:r>
              <a:rPr lang="es-ES" b="1" u="sng" dirty="0" smtClean="0"/>
              <a:t>cuadernos de notas</a:t>
            </a:r>
            <a:r>
              <a:rPr lang="es-ES" dirty="0" smtClean="0"/>
              <a:t>.</a:t>
            </a:r>
          </a:p>
          <a:p>
            <a:r>
              <a:rPr lang="es-ES" dirty="0" smtClean="0"/>
              <a:t>Palabra que mejor define el programa: </a:t>
            </a:r>
            <a:r>
              <a:rPr lang="es-ES" b="1" u="sng" dirty="0" smtClean="0"/>
              <a:t>MULTI</a:t>
            </a:r>
            <a:r>
              <a:rPr lang="es-ES" dirty="0" smtClean="0"/>
              <a:t>- (o poli-)</a:t>
            </a:r>
          </a:p>
          <a:p>
            <a:pPr lvl="1"/>
            <a:r>
              <a:rPr lang="es-ES" dirty="0" smtClean="0"/>
              <a:t>Multiplataforma: Windows, Mac, Linux, Google, cualquier sistema que admita navegación web.</a:t>
            </a:r>
          </a:p>
          <a:p>
            <a:pPr lvl="1"/>
            <a:r>
              <a:rPr lang="es-ES" dirty="0" err="1" smtClean="0"/>
              <a:t>Multidispositivo</a:t>
            </a:r>
            <a:r>
              <a:rPr lang="es-ES" dirty="0" smtClean="0"/>
              <a:t>: Ordenadores, </a:t>
            </a:r>
            <a:r>
              <a:rPr lang="es-ES" dirty="0" err="1" smtClean="0"/>
              <a:t>tablets</a:t>
            </a:r>
            <a:r>
              <a:rPr lang="es-ES" dirty="0" smtClean="0"/>
              <a:t>, teléfonos móviles</a:t>
            </a:r>
          </a:p>
          <a:p>
            <a:pPr lvl="1"/>
            <a:r>
              <a:rPr lang="es-ES" dirty="0" smtClean="0"/>
              <a:t>Multiusos: Agenda, cuaderno de asignatura, cuaderno de aula, …</a:t>
            </a:r>
          </a:p>
          <a:p>
            <a:pPr lvl="1"/>
            <a:r>
              <a:rPr lang="es-ES" dirty="0" smtClean="0"/>
              <a:t>Multinivel (de conocimientos): Uso básico muy sencillo, posibilidad de usos más avanzados (Universidad).</a:t>
            </a:r>
          </a:p>
          <a:p>
            <a:pPr lvl="1"/>
            <a:r>
              <a:rPr lang="es-ES" dirty="0" smtClean="0"/>
              <a:t>Multiusuario: Uso personal (agenda) y colectivo (cuaderno digital de la clase).</a:t>
            </a:r>
          </a:p>
          <a:p>
            <a:pPr lvl="1"/>
            <a:r>
              <a:rPr lang="es-ES" dirty="0" err="1" smtClean="0"/>
              <a:t>Multicontexto</a:t>
            </a:r>
            <a:r>
              <a:rPr lang="es-ES" dirty="0" smtClean="0"/>
              <a:t>: Offline y online, presencial o a distancia.</a:t>
            </a:r>
          </a:p>
          <a:p>
            <a:r>
              <a:rPr lang="es-ES" dirty="0" smtClean="0"/>
              <a:t>Y ADEMÁS:</a:t>
            </a:r>
          </a:p>
          <a:p>
            <a:pPr lvl="1"/>
            <a:r>
              <a:rPr lang="es-ES" dirty="0" smtClean="0"/>
              <a:t>Integración en Office 365.</a:t>
            </a:r>
          </a:p>
          <a:p>
            <a:pPr lvl="1"/>
            <a:r>
              <a:rPr lang="es-ES" dirty="0" smtClean="0"/>
              <a:t>Integración en </a:t>
            </a:r>
            <a:r>
              <a:rPr lang="es-ES" dirty="0" err="1" smtClean="0"/>
              <a:t>Educacyl</a:t>
            </a:r>
            <a:r>
              <a:rPr lang="es-ES" dirty="0" smtClean="0"/>
              <a:t> (base de datos de usuarios).</a:t>
            </a:r>
          </a:p>
          <a:p>
            <a:pPr lvl="1"/>
            <a:r>
              <a:rPr lang="es-ES" dirty="0" smtClean="0"/>
              <a:t>Permite superar la brecha digital (en comparación con </a:t>
            </a:r>
            <a:r>
              <a:rPr lang="es-ES" dirty="0" err="1" smtClean="0"/>
              <a:t>Teams</a:t>
            </a:r>
            <a:r>
              <a:rPr lang="es-ES" dirty="0" smtClean="0"/>
              <a:t>).</a:t>
            </a:r>
          </a:p>
          <a:p>
            <a:endParaRPr lang="es-ES" dirty="0" smtClean="0"/>
          </a:p>
          <a:p>
            <a:endParaRPr lang="es-E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b="1" u="sng" dirty="0" smtClean="0"/>
              <a:t>OneNote </a:t>
            </a:r>
            <a:r>
              <a:rPr lang="es-ES" b="1" u="sng" dirty="0" err="1" smtClean="0"/>
              <a:t>on</a:t>
            </a:r>
            <a:r>
              <a:rPr lang="es-ES" b="1" u="sng" dirty="0" smtClean="0"/>
              <a:t> line de </a:t>
            </a:r>
            <a:r>
              <a:rPr lang="es-ES" b="1" u="sng" dirty="0" err="1" smtClean="0"/>
              <a:t>Educacyl</a:t>
            </a:r>
            <a:endParaRPr lang="es-ES" b="1" u="sng" dirty="0"/>
          </a:p>
        </p:txBody>
      </p:sp>
      <p:sp>
        <p:nvSpPr>
          <p:cNvPr id="3" name="2 Subtítulo"/>
          <p:cNvSpPr>
            <a:spLocks noGrp="1"/>
          </p:cNvSpPr>
          <p:nvPr>
            <p:ph type="subTitle" idx="1"/>
          </p:nvPr>
        </p:nvSpPr>
        <p:spPr/>
        <p:txBody>
          <a:bodyPr/>
          <a:lstStyle/>
          <a:p>
            <a:endParaRPr lang="es-E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2699792" y="2204864"/>
            <a:ext cx="4563442" cy="1656184"/>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0" y="58029"/>
            <a:ext cx="1547664" cy="6799972"/>
          </a:xfrm>
          <a:prstGeom prst="rect">
            <a:avLst/>
          </a:prstGeom>
          <a:noFill/>
          <a:ln w="9525">
            <a:noFill/>
            <a:miter lim="800000"/>
            <a:headEnd/>
            <a:tailEnd/>
          </a:ln>
        </p:spPr>
      </p:pic>
      <p:pic>
        <p:nvPicPr>
          <p:cNvPr id="1028" name="Picture 4"/>
          <p:cNvPicPr>
            <a:picLocks noChangeAspect="1" noChangeArrowheads="1"/>
          </p:cNvPicPr>
          <p:nvPr/>
        </p:nvPicPr>
        <p:blipFill>
          <a:blip r:embed="rId4" cstate="print"/>
          <a:srcRect/>
          <a:stretch>
            <a:fillRect/>
          </a:stretch>
        </p:blipFill>
        <p:spPr bwMode="auto">
          <a:xfrm>
            <a:off x="2699792" y="4365104"/>
            <a:ext cx="4590853" cy="2216274"/>
          </a:xfrm>
          <a:prstGeom prst="rect">
            <a:avLst/>
          </a:prstGeom>
          <a:noFill/>
          <a:ln w="9525">
            <a:noFill/>
            <a:miter lim="800000"/>
            <a:headEnd/>
            <a:tailEnd/>
          </a:ln>
        </p:spPr>
      </p:pic>
      <p:sp>
        <p:nvSpPr>
          <p:cNvPr id="6" name="5 CuadroTexto"/>
          <p:cNvSpPr txBox="1"/>
          <p:nvPr/>
        </p:nvSpPr>
        <p:spPr>
          <a:xfrm>
            <a:off x="1835696" y="0"/>
            <a:ext cx="7308304" cy="1477328"/>
          </a:xfrm>
          <a:prstGeom prst="rect">
            <a:avLst/>
          </a:prstGeom>
          <a:noFill/>
        </p:spPr>
        <p:txBody>
          <a:bodyPr wrap="square" rtlCol="0">
            <a:spAutoFit/>
          </a:bodyPr>
          <a:lstStyle/>
          <a:p>
            <a:r>
              <a:rPr lang="es-ES" b="1" u="sng" dirty="0" smtClean="0"/>
              <a:t>ACCESO</a:t>
            </a:r>
            <a:r>
              <a:rPr lang="es-ES" dirty="0" smtClean="0"/>
              <a:t>. No precisa instalación, pero exige conexión a internet  y cuenta de Microsoft. Es una versión limitada del programa.</a:t>
            </a:r>
          </a:p>
          <a:p>
            <a:r>
              <a:rPr lang="es-ES" dirty="0" smtClean="0"/>
              <a:t>Puntos de partida: </a:t>
            </a:r>
            <a:r>
              <a:rPr lang="es-ES" dirty="0" err="1" smtClean="0"/>
              <a:t>Educacyl</a:t>
            </a:r>
            <a:r>
              <a:rPr lang="es-ES" dirty="0" smtClean="0"/>
              <a:t> (si no se bloquea), Office.com, Onenote.com. PASOS 1. Usuario y contraseña de </a:t>
            </a:r>
            <a:r>
              <a:rPr lang="es-ES" dirty="0" err="1" smtClean="0"/>
              <a:t>Educacyl</a:t>
            </a:r>
            <a:r>
              <a:rPr lang="es-ES" dirty="0" smtClean="0"/>
              <a:t>. 2. Acceso a la zona privada. 3. OFFICE 365. 4. ONE NOTE.</a:t>
            </a:r>
            <a:endParaRPr lang="es-ES" dirty="0"/>
          </a:p>
        </p:txBody>
      </p:sp>
      <p:sp>
        <p:nvSpPr>
          <p:cNvPr id="7" name="6 CuadroTexto"/>
          <p:cNvSpPr txBox="1"/>
          <p:nvPr/>
        </p:nvSpPr>
        <p:spPr>
          <a:xfrm>
            <a:off x="1907704" y="1484784"/>
            <a:ext cx="6840760" cy="646331"/>
          </a:xfrm>
          <a:prstGeom prst="rect">
            <a:avLst/>
          </a:prstGeom>
          <a:noFill/>
        </p:spPr>
        <p:txBody>
          <a:bodyPr wrap="square" rtlCol="0">
            <a:spAutoFit/>
          </a:bodyPr>
          <a:lstStyle/>
          <a:p>
            <a:r>
              <a:rPr lang="es-ES" dirty="0" smtClean="0"/>
              <a:t>Una vez iniciado el programa, hay que hacer clic en NUEVO BLOC DE NOTAS, y escribir un nombre.</a:t>
            </a:r>
            <a:endParaRPr lang="es-E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1" y="602848"/>
            <a:ext cx="9140565" cy="2610128"/>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3203848" y="4437112"/>
            <a:ext cx="2971800" cy="1543050"/>
          </a:xfrm>
          <a:prstGeom prst="rect">
            <a:avLst/>
          </a:prstGeom>
          <a:noFill/>
          <a:ln w="9525">
            <a:noFill/>
            <a:miter lim="800000"/>
            <a:headEnd/>
            <a:tailEnd/>
          </a:ln>
        </p:spPr>
      </p:pic>
      <p:sp>
        <p:nvSpPr>
          <p:cNvPr id="4" name="3 CuadroTexto"/>
          <p:cNvSpPr txBox="1"/>
          <p:nvPr/>
        </p:nvSpPr>
        <p:spPr>
          <a:xfrm>
            <a:off x="0" y="0"/>
            <a:ext cx="9144000" cy="646331"/>
          </a:xfrm>
          <a:prstGeom prst="rect">
            <a:avLst/>
          </a:prstGeom>
          <a:noFill/>
        </p:spPr>
        <p:txBody>
          <a:bodyPr wrap="square" rtlCol="0">
            <a:spAutoFit/>
          </a:bodyPr>
          <a:lstStyle/>
          <a:p>
            <a:r>
              <a:rPr lang="es-ES" b="1" u="sng" dirty="0" smtClean="0"/>
              <a:t>USO. </a:t>
            </a:r>
            <a:r>
              <a:rPr lang="es-ES" dirty="0" smtClean="0"/>
              <a:t>En nuestro primer CUADERNO, el programa nos pide en primer lugar crear y dar nombre a una SECCIÓN, o apartado del cuaderno</a:t>
            </a:r>
            <a:endParaRPr lang="es-E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0" y="0"/>
            <a:ext cx="9144000" cy="923330"/>
          </a:xfrm>
          <a:prstGeom prst="rect">
            <a:avLst/>
          </a:prstGeom>
          <a:noFill/>
        </p:spPr>
        <p:txBody>
          <a:bodyPr wrap="square" rtlCol="0">
            <a:spAutoFit/>
          </a:bodyPr>
          <a:lstStyle/>
          <a:p>
            <a:r>
              <a:rPr lang="es-ES" dirty="0" smtClean="0"/>
              <a:t>Las SECCIONES o PÁGINAS son las partes básicas del cuaderno OneNote. Las secciones son los apartados del cuaderno, las páginas los contenidos. La idea es similar a una carpeta clasificadora. </a:t>
            </a:r>
            <a:r>
              <a:rPr lang="es-ES" u="sng" dirty="0" smtClean="0"/>
              <a:t>LA PRIMERA TAREA SERÍA CREAR SECCIONES Y PÁGINAS</a:t>
            </a:r>
            <a:r>
              <a:rPr lang="es-ES" dirty="0" smtClean="0"/>
              <a:t>.</a:t>
            </a:r>
            <a:endParaRPr lang="es-ES" dirty="0"/>
          </a:p>
        </p:txBody>
      </p:sp>
      <p:pic>
        <p:nvPicPr>
          <p:cNvPr id="6146" name="Picture 2" descr="Carpeta Clasificadora, Carpeta A4 Plastico Extensible Archivador,  Organizadora Clasificador Carpeta Acordeon para Documentos: Amazon.es:  Oficina y papelería"/>
          <p:cNvPicPr>
            <a:picLocks noChangeAspect="1" noChangeArrowheads="1"/>
          </p:cNvPicPr>
          <p:nvPr/>
        </p:nvPicPr>
        <p:blipFill>
          <a:blip r:embed="rId2" cstate="print"/>
          <a:srcRect/>
          <a:stretch>
            <a:fillRect/>
          </a:stretch>
        </p:blipFill>
        <p:spPr bwMode="auto">
          <a:xfrm>
            <a:off x="7083422" y="908720"/>
            <a:ext cx="2060578" cy="1944216"/>
          </a:xfrm>
          <a:prstGeom prst="rect">
            <a:avLst/>
          </a:prstGeom>
          <a:noFill/>
        </p:spPr>
      </p:pic>
      <p:pic>
        <p:nvPicPr>
          <p:cNvPr id="6147" name="Picture 3"/>
          <p:cNvPicPr>
            <a:picLocks noChangeAspect="1" noChangeArrowheads="1"/>
          </p:cNvPicPr>
          <p:nvPr/>
        </p:nvPicPr>
        <p:blipFill>
          <a:blip r:embed="rId3" cstate="print"/>
          <a:srcRect/>
          <a:stretch>
            <a:fillRect/>
          </a:stretch>
        </p:blipFill>
        <p:spPr bwMode="auto">
          <a:xfrm>
            <a:off x="0" y="1122808"/>
            <a:ext cx="6853960" cy="4754464"/>
          </a:xfrm>
          <a:prstGeom prst="rect">
            <a:avLst/>
          </a:prstGeom>
          <a:noFill/>
          <a:ln w="9525">
            <a:noFill/>
            <a:miter lim="800000"/>
            <a:headEnd/>
            <a:tailEnd/>
          </a:ln>
        </p:spPr>
      </p:pic>
      <p:pic>
        <p:nvPicPr>
          <p:cNvPr id="6148" name="Picture 4"/>
          <p:cNvPicPr>
            <a:picLocks noChangeAspect="1" noChangeArrowheads="1"/>
          </p:cNvPicPr>
          <p:nvPr/>
        </p:nvPicPr>
        <p:blipFill>
          <a:blip r:embed="rId4" cstate="print"/>
          <a:srcRect/>
          <a:stretch>
            <a:fillRect/>
          </a:stretch>
        </p:blipFill>
        <p:spPr bwMode="auto">
          <a:xfrm>
            <a:off x="0" y="6021288"/>
            <a:ext cx="3635896" cy="352425"/>
          </a:xfrm>
          <a:prstGeom prst="rect">
            <a:avLst/>
          </a:prstGeom>
          <a:noFill/>
          <a:ln w="9525">
            <a:noFill/>
            <a:miter lim="800000"/>
            <a:headEnd/>
            <a:tailEnd/>
          </a:ln>
        </p:spPr>
      </p:pic>
      <p:sp>
        <p:nvSpPr>
          <p:cNvPr id="9" name="8 CuadroTexto"/>
          <p:cNvSpPr txBox="1"/>
          <p:nvPr/>
        </p:nvSpPr>
        <p:spPr>
          <a:xfrm>
            <a:off x="0" y="6381328"/>
            <a:ext cx="6228184" cy="369332"/>
          </a:xfrm>
          <a:prstGeom prst="rect">
            <a:avLst/>
          </a:prstGeom>
          <a:noFill/>
        </p:spPr>
        <p:txBody>
          <a:bodyPr wrap="square" rtlCol="0">
            <a:spAutoFit/>
          </a:bodyPr>
          <a:lstStyle/>
          <a:p>
            <a:r>
              <a:rPr lang="es-ES" dirty="0" smtClean="0">
                <a:solidFill>
                  <a:srgbClr val="FF0000"/>
                </a:solidFill>
              </a:rPr>
              <a:t>PARA CREAR Y NOMBRAR SECCIONES Y PARA CREAR PÁGINAS</a:t>
            </a:r>
            <a:endParaRPr lang="es-ES" dirty="0">
              <a:solidFill>
                <a:srgbClr val="FF0000"/>
              </a:solidFill>
            </a:endParaRPr>
          </a:p>
        </p:txBody>
      </p:sp>
      <p:sp>
        <p:nvSpPr>
          <p:cNvPr id="10" name="9 CuadroTexto"/>
          <p:cNvSpPr txBox="1"/>
          <p:nvPr/>
        </p:nvSpPr>
        <p:spPr>
          <a:xfrm>
            <a:off x="4788024" y="1556792"/>
            <a:ext cx="2088232" cy="369332"/>
          </a:xfrm>
          <a:prstGeom prst="rect">
            <a:avLst/>
          </a:prstGeom>
          <a:noFill/>
        </p:spPr>
        <p:txBody>
          <a:bodyPr wrap="square" rtlCol="0">
            <a:spAutoFit/>
          </a:bodyPr>
          <a:lstStyle/>
          <a:p>
            <a:r>
              <a:rPr lang="es-ES" dirty="0" smtClean="0">
                <a:solidFill>
                  <a:srgbClr val="FF0000"/>
                </a:solidFill>
              </a:rPr>
              <a:t>NOMBRAR PÁGINA</a:t>
            </a:r>
            <a:endParaRPr lang="es-ES" dirty="0">
              <a:solidFill>
                <a:srgbClr val="FF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0"/>
            <a:ext cx="9144000" cy="369332"/>
          </a:xfrm>
          <a:prstGeom prst="rect">
            <a:avLst/>
          </a:prstGeom>
          <a:noFill/>
        </p:spPr>
        <p:txBody>
          <a:bodyPr wrap="square" rtlCol="0">
            <a:spAutoFit/>
          </a:bodyPr>
          <a:lstStyle/>
          <a:p>
            <a:r>
              <a:rPr lang="es-ES" dirty="0" smtClean="0"/>
              <a:t>LA SEGUNDA TAREA SERÍA ADMINISTRAR NUESTRA ESTRUCTURA DE SECCIONES Y PÁGINAS.</a:t>
            </a:r>
            <a:endParaRPr lang="es-ES" dirty="0"/>
          </a:p>
        </p:txBody>
      </p:sp>
      <p:pic>
        <p:nvPicPr>
          <p:cNvPr id="22530" name="Picture 2"/>
          <p:cNvPicPr>
            <a:picLocks noChangeAspect="1" noChangeArrowheads="1"/>
          </p:cNvPicPr>
          <p:nvPr/>
        </p:nvPicPr>
        <p:blipFill>
          <a:blip r:embed="rId2" cstate="print"/>
          <a:srcRect/>
          <a:stretch>
            <a:fillRect/>
          </a:stretch>
        </p:blipFill>
        <p:spPr bwMode="auto">
          <a:xfrm>
            <a:off x="3419872" y="548680"/>
            <a:ext cx="4829175" cy="2181225"/>
          </a:xfrm>
          <a:prstGeom prst="rect">
            <a:avLst/>
          </a:prstGeom>
          <a:noFill/>
          <a:ln w="9525">
            <a:noFill/>
            <a:miter lim="800000"/>
            <a:headEnd/>
            <a:tailEnd/>
          </a:ln>
        </p:spPr>
      </p:pic>
      <p:sp>
        <p:nvSpPr>
          <p:cNvPr id="4" name="3 CuadroTexto"/>
          <p:cNvSpPr txBox="1"/>
          <p:nvPr/>
        </p:nvSpPr>
        <p:spPr>
          <a:xfrm>
            <a:off x="1043608" y="548680"/>
            <a:ext cx="2448272" cy="369332"/>
          </a:xfrm>
          <a:prstGeom prst="rect">
            <a:avLst/>
          </a:prstGeom>
          <a:noFill/>
        </p:spPr>
        <p:txBody>
          <a:bodyPr wrap="square" rtlCol="0">
            <a:spAutoFit/>
          </a:bodyPr>
          <a:lstStyle/>
          <a:p>
            <a:pPr algn="r"/>
            <a:r>
              <a:rPr lang="es-ES" dirty="0" smtClean="0">
                <a:solidFill>
                  <a:srgbClr val="FF0000"/>
                </a:solidFill>
              </a:rPr>
              <a:t>VOLVER A OFFICE 365</a:t>
            </a:r>
            <a:endParaRPr lang="es-ES" dirty="0">
              <a:solidFill>
                <a:srgbClr val="FF0000"/>
              </a:solidFill>
            </a:endParaRPr>
          </a:p>
        </p:txBody>
      </p:sp>
      <p:sp>
        <p:nvSpPr>
          <p:cNvPr id="5" name="4 CuadroTexto"/>
          <p:cNvSpPr txBox="1"/>
          <p:nvPr/>
        </p:nvSpPr>
        <p:spPr>
          <a:xfrm>
            <a:off x="0" y="1268760"/>
            <a:ext cx="3635896" cy="369332"/>
          </a:xfrm>
          <a:prstGeom prst="rect">
            <a:avLst/>
          </a:prstGeom>
          <a:noFill/>
        </p:spPr>
        <p:txBody>
          <a:bodyPr wrap="square" rtlCol="0">
            <a:spAutoFit/>
          </a:bodyPr>
          <a:lstStyle/>
          <a:p>
            <a:pPr algn="r"/>
            <a:r>
              <a:rPr lang="es-ES" dirty="0" smtClean="0">
                <a:solidFill>
                  <a:srgbClr val="FF0000"/>
                </a:solidFill>
              </a:rPr>
              <a:t>LISTA DE NUESTROS BLOC DE NOTAS</a:t>
            </a:r>
            <a:endParaRPr lang="es-ES" dirty="0">
              <a:solidFill>
                <a:srgbClr val="FF0000"/>
              </a:solidFill>
            </a:endParaRPr>
          </a:p>
        </p:txBody>
      </p:sp>
      <p:sp>
        <p:nvSpPr>
          <p:cNvPr id="6" name="5 CuadroTexto"/>
          <p:cNvSpPr txBox="1"/>
          <p:nvPr/>
        </p:nvSpPr>
        <p:spPr>
          <a:xfrm>
            <a:off x="179512" y="3284984"/>
            <a:ext cx="8964488" cy="923330"/>
          </a:xfrm>
          <a:prstGeom prst="rect">
            <a:avLst/>
          </a:prstGeom>
          <a:noFill/>
        </p:spPr>
        <p:txBody>
          <a:bodyPr wrap="square" rtlCol="0">
            <a:spAutoFit/>
          </a:bodyPr>
          <a:lstStyle/>
          <a:p>
            <a:r>
              <a:rPr lang="es-ES" dirty="0" smtClean="0"/>
              <a:t>Al listar nuestros blocs de notas se abre el PANEL DE NAVEGACIÓN, que permite mostrar todo, mostrar una parte, ocultar todo. Normalmente, cuando creamos la estructura de secciones y páginas, mostraremos todo. Cuando trabajamos en una página, ocultaremos todo</a:t>
            </a:r>
            <a:endParaRPr lang="es-ES" dirty="0"/>
          </a:p>
        </p:txBody>
      </p:sp>
      <p:pic>
        <p:nvPicPr>
          <p:cNvPr id="22531" name="Picture 3"/>
          <p:cNvPicPr>
            <a:picLocks noChangeAspect="1" noChangeArrowheads="1"/>
          </p:cNvPicPr>
          <p:nvPr/>
        </p:nvPicPr>
        <p:blipFill>
          <a:blip r:embed="rId3" cstate="print"/>
          <a:srcRect/>
          <a:stretch>
            <a:fillRect/>
          </a:stretch>
        </p:blipFill>
        <p:spPr bwMode="auto">
          <a:xfrm>
            <a:off x="179512" y="4389788"/>
            <a:ext cx="4680520" cy="2095011"/>
          </a:xfrm>
          <a:prstGeom prst="rect">
            <a:avLst/>
          </a:prstGeom>
          <a:noFill/>
          <a:ln w="9525">
            <a:noFill/>
            <a:miter lim="800000"/>
            <a:headEnd/>
            <a:tailEnd/>
          </a:ln>
        </p:spPr>
      </p:pic>
      <p:pic>
        <p:nvPicPr>
          <p:cNvPr id="22532" name="Picture 4"/>
          <p:cNvPicPr>
            <a:picLocks noChangeAspect="1" noChangeArrowheads="1"/>
          </p:cNvPicPr>
          <p:nvPr/>
        </p:nvPicPr>
        <p:blipFill>
          <a:blip r:embed="rId4" cstate="print"/>
          <a:srcRect/>
          <a:stretch>
            <a:fillRect/>
          </a:stretch>
        </p:blipFill>
        <p:spPr bwMode="auto">
          <a:xfrm>
            <a:off x="5580112" y="4437112"/>
            <a:ext cx="2797299" cy="2250226"/>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cstate="print"/>
          <a:srcRect/>
          <a:stretch>
            <a:fillRect/>
          </a:stretch>
        </p:blipFill>
        <p:spPr bwMode="auto">
          <a:xfrm>
            <a:off x="323528" y="1196752"/>
            <a:ext cx="3200400" cy="2305050"/>
          </a:xfrm>
          <a:prstGeom prst="rect">
            <a:avLst/>
          </a:prstGeom>
          <a:noFill/>
          <a:ln w="9525">
            <a:noFill/>
            <a:miter lim="800000"/>
            <a:headEnd/>
            <a:tailEnd/>
          </a:ln>
        </p:spPr>
      </p:pic>
      <p:sp>
        <p:nvSpPr>
          <p:cNvPr id="3" name="2 CuadroTexto"/>
          <p:cNvSpPr txBox="1"/>
          <p:nvPr/>
        </p:nvSpPr>
        <p:spPr>
          <a:xfrm>
            <a:off x="179512" y="0"/>
            <a:ext cx="3600400" cy="1200329"/>
          </a:xfrm>
          <a:prstGeom prst="rect">
            <a:avLst/>
          </a:prstGeom>
          <a:noFill/>
        </p:spPr>
        <p:txBody>
          <a:bodyPr wrap="square" rtlCol="0">
            <a:spAutoFit/>
          </a:bodyPr>
          <a:lstStyle/>
          <a:p>
            <a:r>
              <a:rPr lang="es-ES" dirty="0" smtClean="0"/>
              <a:t>Las </a:t>
            </a:r>
            <a:r>
              <a:rPr lang="es-ES" b="1" dirty="0" smtClean="0"/>
              <a:t>herramientas de administración de las secciones </a:t>
            </a:r>
            <a:r>
              <a:rPr lang="es-ES" dirty="0" smtClean="0"/>
              <a:t>se activan con el botón derecho del ratón situado sobre una sección. </a:t>
            </a:r>
            <a:endParaRPr lang="es-ES" dirty="0"/>
          </a:p>
        </p:txBody>
      </p:sp>
      <p:sp>
        <p:nvSpPr>
          <p:cNvPr id="4" name="3 CuadroTexto"/>
          <p:cNvSpPr txBox="1"/>
          <p:nvPr/>
        </p:nvSpPr>
        <p:spPr>
          <a:xfrm>
            <a:off x="4716016" y="0"/>
            <a:ext cx="4427984" cy="923330"/>
          </a:xfrm>
          <a:prstGeom prst="rect">
            <a:avLst/>
          </a:prstGeom>
          <a:noFill/>
        </p:spPr>
        <p:txBody>
          <a:bodyPr wrap="square" rtlCol="0">
            <a:spAutoFit/>
          </a:bodyPr>
          <a:lstStyle/>
          <a:p>
            <a:r>
              <a:rPr lang="es-ES" dirty="0" smtClean="0"/>
              <a:t>Las </a:t>
            </a:r>
            <a:r>
              <a:rPr lang="es-ES" b="1" dirty="0" smtClean="0"/>
              <a:t>herramientas de administración de las páginas </a:t>
            </a:r>
            <a:r>
              <a:rPr lang="es-ES" dirty="0" smtClean="0"/>
              <a:t>se activan con el botón derecho del ratón situado sobre una página</a:t>
            </a:r>
            <a:endParaRPr lang="es-ES" dirty="0"/>
          </a:p>
        </p:txBody>
      </p:sp>
      <p:pic>
        <p:nvPicPr>
          <p:cNvPr id="23555" name="Picture 3"/>
          <p:cNvPicPr>
            <a:picLocks noChangeAspect="1" noChangeArrowheads="1"/>
          </p:cNvPicPr>
          <p:nvPr/>
        </p:nvPicPr>
        <p:blipFill>
          <a:blip r:embed="rId3" cstate="print"/>
          <a:srcRect/>
          <a:stretch>
            <a:fillRect/>
          </a:stretch>
        </p:blipFill>
        <p:spPr bwMode="auto">
          <a:xfrm>
            <a:off x="5076056" y="980728"/>
            <a:ext cx="3316610" cy="2620637"/>
          </a:xfrm>
          <a:prstGeom prst="rect">
            <a:avLst/>
          </a:prstGeom>
          <a:noFill/>
          <a:ln w="9525">
            <a:noFill/>
            <a:miter lim="800000"/>
            <a:headEnd/>
            <a:tailEnd/>
          </a:ln>
        </p:spPr>
      </p:pic>
      <p:sp>
        <p:nvSpPr>
          <p:cNvPr id="6" name="5 CuadroTexto"/>
          <p:cNvSpPr txBox="1"/>
          <p:nvPr/>
        </p:nvSpPr>
        <p:spPr>
          <a:xfrm>
            <a:off x="323528" y="5445224"/>
            <a:ext cx="3168352" cy="923330"/>
          </a:xfrm>
          <a:prstGeom prst="rect">
            <a:avLst/>
          </a:prstGeom>
          <a:noFill/>
        </p:spPr>
        <p:txBody>
          <a:bodyPr wrap="square" rtlCol="0">
            <a:spAutoFit/>
          </a:bodyPr>
          <a:lstStyle/>
          <a:p>
            <a:r>
              <a:rPr lang="es-ES" dirty="0" smtClean="0"/>
              <a:t>Finalmente, </a:t>
            </a:r>
            <a:r>
              <a:rPr lang="es-ES" b="1" dirty="0" smtClean="0"/>
              <a:t>el menú ARCHIVO </a:t>
            </a:r>
            <a:r>
              <a:rPr lang="es-ES" dirty="0" smtClean="0"/>
              <a:t>nos permite IMPRIMIR y COMPARTIR</a:t>
            </a:r>
            <a:endParaRPr lang="es-ES" dirty="0"/>
          </a:p>
        </p:txBody>
      </p:sp>
      <p:pic>
        <p:nvPicPr>
          <p:cNvPr id="23556" name="Picture 4"/>
          <p:cNvPicPr>
            <a:picLocks noChangeAspect="1" noChangeArrowheads="1"/>
          </p:cNvPicPr>
          <p:nvPr/>
        </p:nvPicPr>
        <p:blipFill>
          <a:blip r:embed="rId4" cstate="print"/>
          <a:srcRect/>
          <a:stretch>
            <a:fillRect/>
          </a:stretch>
        </p:blipFill>
        <p:spPr bwMode="auto">
          <a:xfrm>
            <a:off x="6156176" y="5085184"/>
            <a:ext cx="947144" cy="1628800"/>
          </a:xfrm>
          <a:prstGeom prst="rect">
            <a:avLst/>
          </a:prstGeom>
          <a:noFill/>
          <a:ln w="9525">
            <a:noFill/>
            <a:miter lim="800000"/>
            <a:headEnd/>
            <a:tailEnd/>
          </a:ln>
        </p:spPr>
      </p:pic>
      <p:pic>
        <p:nvPicPr>
          <p:cNvPr id="23557" name="Picture 5"/>
          <p:cNvPicPr>
            <a:picLocks noChangeAspect="1" noChangeArrowheads="1"/>
          </p:cNvPicPr>
          <p:nvPr/>
        </p:nvPicPr>
        <p:blipFill>
          <a:blip r:embed="rId5" cstate="print"/>
          <a:srcRect/>
          <a:stretch>
            <a:fillRect/>
          </a:stretch>
        </p:blipFill>
        <p:spPr bwMode="auto">
          <a:xfrm>
            <a:off x="4283968" y="5301208"/>
            <a:ext cx="1234409" cy="1060326"/>
          </a:xfrm>
          <a:prstGeom prst="rect">
            <a:avLst/>
          </a:prstGeom>
          <a:noFill/>
          <a:ln w="9525">
            <a:noFill/>
            <a:miter lim="800000"/>
            <a:headEnd/>
            <a:tailEnd/>
          </a:ln>
        </p:spPr>
      </p:pic>
      <p:sp>
        <p:nvSpPr>
          <p:cNvPr id="9" name="8 CuadroTexto"/>
          <p:cNvSpPr txBox="1"/>
          <p:nvPr/>
        </p:nvSpPr>
        <p:spPr>
          <a:xfrm>
            <a:off x="683568" y="4005064"/>
            <a:ext cx="3275856" cy="923330"/>
          </a:xfrm>
          <a:prstGeom prst="rect">
            <a:avLst/>
          </a:prstGeom>
          <a:noFill/>
        </p:spPr>
        <p:txBody>
          <a:bodyPr wrap="square" rtlCol="0">
            <a:spAutoFit/>
          </a:bodyPr>
          <a:lstStyle/>
          <a:p>
            <a:r>
              <a:rPr lang="es-ES" b="1" dirty="0" smtClean="0"/>
              <a:t>Para mover </a:t>
            </a:r>
            <a:r>
              <a:rPr lang="es-ES" dirty="0" smtClean="0"/>
              <a:t>dentro de las secciones o páginas arrastramos con el ratón</a:t>
            </a:r>
            <a:endParaRPr lang="es-ES" dirty="0"/>
          </a:p>
        </p:txBody>
      </p:sp>
      <p:pic>
        <p:nvPicPr>
          <p:cNvPr id="23558" name="Picture 6"/>
          <p:cNvPicPr>
            <a:picLocks noChangeAspect="1" noChangeArrowheads="1"/>
          </p:cNvPicPr>
          <p:nvPr/>
        </p:nvPicPr>
        <p:blipFill>
          <a:blip r:embed="rId6" cstate="print"/>
          <a:srcRect/>
          <a:stretch>
            <a:fillRect/>
          </a:stretch>
        </p:blipFill>
        <p:spPr bwMode="auto">
          <a:xfrm>
            <a:off x="4283968" y="3933056"/>
            <a:ext cx="3724275" cy="10287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4" name="Picture 4"/>
          <p:cNvPicPr>
            <a:picLocks noChangeAspect="1" noChangeArrowheads="1"/>
          </p:cNvPicPr>
          <p:nvPr/>
        </p:nvPicPr>
        <p:blipFill>
          <a:blip r:embed="rId2" cstate="print"/>
          <a:srcRect/>
          <a:stretch>
            <a:fillRect/>
          </a:stretch>
        </p:blipFill>
        <p:spPr bwMode="auto">
          <a:xfrm>
            <a:off x="1115616" y="2636912"/>
            <a:ext cx="7488832" cy="1447800"/>
          </a:xfrm>
          <a:prstGeom prst="rect">
            <a:avLst/>
          </a:prstGeom>
          <a:noFill/>
          <a:ln w="9525">
            <a:noFill/>
            <a:miter lim="800000"/>
            <a:headEnd/>
            <a:tailEnd/>
          </a:ln>
        </p:spPr>
      </p:pic>
      <p:pic>
        <p:nvPicPr>
          <p:cNvPr id="25605" name="Picture 5"/>
          <p:cNvPicPr>
            <a:picLocks noChangeAspect="1" noChangeArrowheads="1"/>
          </p:cNvPicPr>
          <p:nvPr/>
        </p:nvPicPr>
        <p:blipFill>
          <a:blip r:embed="rId3" cstate="print"/>
          <a:srcRect/>
          <a:stretch>
            <a:fillRect/>
          </a:stretch>
        </p:blipFill>
        <p:spPr bwMode="auto">
          <a:xfrm>
            <a:off x="1043608" y="908720"/>
            <a:ext cx="6336704" cy="1417163"/>
          </a:xfrm>
          <a:prstGeom prst="rect">
            <a:avLst/>
          </a:prstGeom>
          <a:noFill/>
          <a:ln w="9525">
            <a:noFill/>
            <a:miter lim="800000"/>
            <a:headEnd/>
            <a:tailEnd/>
          </a:ln>
        </p:spPr>
      </p:pic>
      <p:sp>
        <p:nvSpPr>
          <p:cNvPr id="7" name="6 CuadroTexto"/>
          <p:cNvSpPr txBox="1"/>
          <p:nvPr/>
        </p:nvSpPr>
        <p:spPr>
          <a:xfrm>
            <a:off x="0" y="0"/>
            <a:ext cx="9144000" cy="923330"/>
          </a:xfrm>
          <a:prstGeom prst="rect">
            <a:avLst/>
          </a:prstGeom>
          <a:noFill/>
        </p:spPr>
        <p:txBody>
          <a:bodyPr wrap="square" rtlCol="0">
            <a:spAutoFit/>
          </a:bodyPr>
          <a:lstStyle/>
          <a:p>
            <a:r>
              <a:rPr lang="es-ES" dirty="0" smtClean="0"/>
              <a:t>La primera tarea o actividad es escribir algo haciendo clic en una parte en blanco de la página. </a:t>
            </a:r>
            <a:r>
              <a:rPr lang="es-ES" b="1" dirty="0" smtClean="0"/>
              <a:t>OneNote trabaja con contornos</a:t>
            </a:r>
            <a:r>
              <a:rPr lang="es-ES" dirty="0" smtClean="0"/>
              <a:t>, cuadros, o marcos, donde delimita todo lo que escribimos . Podemos cambiar el tamaño del contorno, mover el contorno o dar formato a todo el contorno.  </a:t>
            </a:r>
            <a:endParaRPr lang="es-ES" dirty="0"/>
          </a:p>
        </p:txBody>
      </p:sp>
      <p:sp>
        <p:nvSpPr>
          <p:cNvPr id="8" name="7 CuadroTexto"/>
          <p:cNvSpPr txBox="1"/>
          <p:nvPr/>
        </p:nvSpPr>
        <p:spPr>
          <a:xfrm>
            <a:off x="0" y="4221088"/>
            <a:ext cx="8892480" cy="1477328"/>
          </a:xfrm>
          <a:prstGeom prst="rect">
            <a:avLst/>
          </a:prstGeom>
          <a:noFill/>
        </p:spPr>
        <p:txBody>
          <a:bodyPr wrap="square" rtlCol="0">
            <a:spAutoFit/>
          </a:bodyPr>
          <a:lstStyle/>
          <a:p>
            <a:r>
              <a:rPr lang="es-ES" dirty="0" smtClean="0"/>
              <a:t>Esta forma de presentar el contenido puede llamarnos la atención al principio. </a:t>
            </a:r>
            <a:r>
              <a:rPr lang="es-ES" b="1" dirty="0" smtClean="0"/>
              <a:t>OneNote</a:t>
            </a:r>
            <a:r>
              <a:rPr lang="es-ES" dirty="0" smtClean="0"/>
              <a:t> no crea páginas como Word, sino que </a:t>
            </a:r>
            <a:r>
              <a:rPr lang="es-ES" b="1" dirty="0" smtClean="0"/>
              <a:t>crea una</a:t>
            </a:r>
            <a:r>
              <a:rPr lang="es-ES" dirty="0" smtClean="0"/>
              <a:t> especie de tablón de anuncios o </a:t>
            </a:r>
            <a:r>
              <a:rPr lang="es-ES" b="1" dirty="0" smtClean="0"/>
              <a:t>corchera infinita</a:t>
            </a:r>
            <a:r>
              <a:rPr lang="es-ES" dirty="0" smtClean="0"/>
              <a:t>, sin márgenes en ninguna dirección.</a:t>
            </a:r>
          </a:p>
          <a:p>
            <a:r>
              <a:rPr lang="es-ES" dirty="0" smtClean="0"/>
              <a:t>Una forma de aprovechar esta forma de presentación es poner texto e imagen, texto y vídeo, etc.</a:t>
            </a:r>
            <a:endParaRPr lang="es-ES" dirty="0"/>
          </a:p>
        </p:txBody>
      </p:sp>
      <p:sp>
        <p:nvSpPr>
          <p:cNvPr id="9" name="8 CuadroTexto"/>
          <p:cNvSpPr txBox="1"/>
          <p:nvPr/>
        </p:nvSpPr>
        <p:spPr>
          <a:xfrm>
            <a:off x="251520" y="5877272"/>
            <a:ext cx="7740352" cy="646331"/>
          </a:xfrm>
          <a:prstGeom prst="rect">
            <a:avLst/>
          </a:prstGeom>
          <a:noFill/>
        </p:spPr>
        <p:txBody>
          <a:bodyPr wrap="square" rtlCol="0">
            <a:spAutoFit/>
          </a:bodyPr>
          <a:lstStyle/>
          <a:p>
            <a:r>
              <a:rPr lang="es-ES" dirty="0" smtClean="0"/>
              <a:t>Otra particularidad de la versión ONLINE. No podemos borrar, hay que utilizar hacer y deshacer</a:t>
            </a:r>
            <a:endParaRPr lang="es-ES" dirty="0"/>
          </a:p>
        </p:txBody>
      </p:sp>
      <p:pic>
        <p:nvPicPr>
          <p:cNvPr id="25606" name="Picture 6"/>
          <p:cNvPicPr>
            <a:picLocks noChangeAspect="1" noChangeArrowheads="1"/>
          </p:cNvPicPr>
          <p:nvPr/>
        </p:nvPicPr>
        <p:blipFill>
          <a:blip r:embed="rId4" cstate="print"/>
          <a:srcRect/>
          <a:stretch>
            <a:fillRect/>
          </a:stretch>
        </p:blipFill>
        <p:spPr bwMode="auto">
          <a:xfrm>
            <a:off x="7956376" y="5554376"/>
            <a:ext cx="859532" cy="1303624"/>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cstate="print"/>
          <a:srcRect/>
          <a:stretch>
            <a:fillRect/>
          </a:stretch>
        </p:blipFill>
        <p:spPr bwMode="auto">
          <a:xfrm>
            <a:off x="1043608" y="332656"/>
            <a:ext cx="6967021" cy="821636"/>
          </a:xfrm>
          <a:prstGeom prst="rect">
            <a:avLst/>
          </a:prstGeom>
          <a:noFill/>
          <a:ln w="9525">
            <a:noFill/>
            <a:miter lim="800000"/>
            <a:headEnd/>
            <a:tailEnd/>
          </a:ln>
        </p:spPr>
      </p:pic>
      <p:pic>
        <p:nvPicPr>
          <p:cNvPr id="24579" name="Picture 3"/>
          <p:cNvPicPr>
            <a:picLocks noChangeAspect="1" noChangeArrowheads="1"/>
          </p:cNvPicPr>
          <p:nvPr/>
        </p:nvPicPr>
        <p:blipFill>
          <a:blip r:embed="rId3" cstate="print"/>
          <a:srcRect/>
          <a:stretch>
            <a:fillRect/>
          </a:stretch>
        </p:blipFill>
        <p:spPr bwMode="auto">
          <a:xfrm>
            <a:off x="1043608" y="1196752"/>
            <a:ext cx="6881947" cy="725041"/>
          </a:xfrm>
          <a:prstGeom prst="rect">
            <a:avLst/>
          </a:prstGeom>
          <a:noFill/>
          <a:ln w="9525">
            <a:noFill/>
            <a:miter lim="800000"/>
            <a:headEnd/>
            <a:tailEnd/>
          </a:ln>
        </p:spPr>
      </p:pic>
      <p:sp>
        <p:nvSpPr>
          <p:cNvPr id="4" name="3 CuadroTexto"/>
          <p:cNvSpPr txBox="1"/>
          <p:nvPr/>
        </p:nvSpPr>
        <p:spPr>
          <a:xfrm>
            <a:off x="0" y="0"/>
            <a:ext cx="9144000" cy="369332"/>
          </a:xfrm>
          <a:prstGeom prst="rect">
            <a:avLst/>
          </a:prstGeom>
          <a:noFill/>
        </p:spPr>
        <p:txBody>
          <a:bodyPr wrap="square" rtlCol="0">
            <a:spAutoFit/>
          </a:bodyPr>
          <a:lstStyle/>
          <a:p>
            <a:r>
              <a:rPr lang="es-ES" dirty="0" smtClean="0"/>
              <a:t>Las opciones del programa (los menús) hacen referencia a lo que podemos hacer en una página</a:t>
            </a:r>
            <a:endParaRPr lang="es-ES" dirty="0"/>
          </a:p>
        </p:txBody>
      </p:sp>
      <p:pic>
        <p:nvPicPr>
          <p:cNvPr id="24580" name="Picture 4"/>
          <p:cNvPicPr>
            <a:picLocks noChangeAspect="1" noChangeArrowheads="1"/>
          </p:cNvPicPr>
          <p:nvPr/>
        </p:nvPicPr>
        <p:blipFill>
          <a:blip r:embed="rId4" cstate="print"/>
          <a:srcRect/>
          <a:stretch>
            <a:fillRect/>
          </a:stretch>
        </p:blipFill>
        <p:spPr bwMode="auto">
          <a:xfrm>
            <a:off x="683568" y="4361226"/>
            <a:ext cx="8235842" cy="1948093"/>
          </a:xfrm>
          <a:prstGeom prst="rect">
            <a:avLst/>
          </a:prstGeom>
          <a:noFill/>
          <a:ln w="9525">
            <a:noFill/>
            <a:miter lim="800000"/>
            <a:headEnd/>
            <a:tailEnd/>
          </a:ln>
        </p:spPr>
      </p:pic>
      <p:sp>
        <p:nvSpPr>
          <p:cNvPr id="6" name="5 CuadroTexto"/>
          <p:cNvSpPr txBox="1"/>
          <p:nvPr/>
        </p:nvSpPr>
        <p:spPr>
          <a:xfrm>
            <a:off x="179512" y="3356992"/>
            <a:ext cx="8964488" cy="923330"/>
          </a:xfrm>
          <a:prstGeom prst="rect">
            <a:avLst/>
          </a:prstGeom>
          <a:noFill/>
        </p:spPr>
        <p:txBody>
          <a:bodyPr wrap="square" rtlCol="0">
            <a:spAutoFit/>
          </a:bodyPr>
          <a:lstStyle/>
          <a:p>
            <a:r>
              <a:rPr lang="es-ES" dirty="0" smtClean="0"/>
              <a:t>La primera parte del </a:t>
            </a:r>
            <a:r>
              <a:rPr lang="es-ES" b="1" dirty="0" smtClean="0"/>
              <a:t>MENÚ INICIO </a:t>
            </a:r>
            <a:r>
              <a:rPr lang="es-ES" dirty="0" smtClean="0"/>
              <a:t>ofrece varias posibilidades de edición de texto.</a:t>
            </a:r>
          </a:p>
          <a:p>
            <a:r>
              <a:rPr lang="es-ES" b="1" dirty="0" smtClean="0"/>
              <a:t>TRUCO</a:t>
            </a:r>
            <a:r>
              <a:rPr lang="es-ES" dirty="0" smtClean="0"/>
              <a:t>. OneNote es una parte de Office365. Se puede maquetar un texto en Word y COPIAR / PEGAR a ONENOTE</a:t>
            </a:r>
            <a:endParaRPr lang="es-ES" dirty="0"/>
          </a:p>
        </p:txBody>
      </p:sp>
      <p:sp>
        <p:nvSpPr>
          <p:cNvPr id="7" name="6 CuadroTexto"/>
          <p:cNvSpPr txBox="1"/>
          <p:nvPr/>
        </p:nvSpPr>
        <p:spPr>
          <a:xfrm>
            <a:off x="323528" y="6488668"/>
            <a:ext cx="8280920" cy="369332"/>
          </a:xfrm>
          <a:prstGeom prst="rect">
            <a:avLst/>
          </a:prstGeom>
          <a:noFill/>
        </p:spPr>
        <p:txBody>
          <a:bodyPr wrap="square" rtlCol="0">
            <a:spAutoFit/>
          </a:bodyPr>
          <a:lstStyle/>
          <a:p>
            <a:r>
              <a:rPr lang="es-ES" dirty="0" smtClean="0"/>
              <a:t>NOTA. Cortar, copiar, pegar no funciona online. Hay que usar CTRL X – C - V</a:t>
            </a:r>
            <a:endParaRPr lang="es-ES" dirty="0"/>
          </a:p>
        </p:txBody>
      </p:sp>
      <p:sp>
        <p:nvSpPr>
          <p:cNvPr id="8" name="7 CuadroTexto"/>
          <p:cNvSpPr txBox="1"/>
          <p:nvPr/>
        </p:nvSpPr>
        <p:spPr>
          <a:xfrm>
            <a:off x="1043608" y="2276872"/>
            <a:ext cx="4896544" cy="646331"/>
          </a:xfrm>
          <a:prstGeom prst="rect">
            <a:avLst/>
          </a:prstGeom>
          <a:noFill/>
        </p:spPr>
        <p:txBody>
          <a:bodyPr wrap="square" rtlCol="0">
            <a:spAutoFit/>
          </a:bodyPr>
          <a:lstStyle/>
          <a:p>
            <a:r>
              <a:rPr lang="es-ES" dirty="0" smtClean="0"/>
              <a:t>PRIMERO, para ver bien los menús, </a:t>
            </a:r>
            <a:r>
              <a:rPr lang="es-ES" b="1" dirty="0" smtClean="0"/>
              <a:t>desmarcamos</a:t>
            </a:r>
            <a:r>
              <a:rPr lang="es-ES" dirty="0" smtClean="0"/>
              <a:t> en “VISTA”,  </a:t>
            </a:r>
            <a:r>
              <a:rPr lang="es-ES" b="1" dirty="0" smtClean="0"/>
              <a:t>CINTA SIMPLIFICADA</a:t>
            </a:r>
            <a:endParaRPr lang="es-ES" b="1" dirty="0"/>
          </a:p>
        </p:txBody>
      </p:sp>
      <p:pic>
        <p:nvPicPr>
          <p:cNvPr id="24581" name="Picture 5"/>
          <p:cNvPicPr>
            <a:picLocks noChangeAspect="1" noChangeArrowheads="1"/>
          </p:cNvPicPr>
          <p:nvPr/>
        </p:nvPicPr>
        <p:blipFill>
          <a:blip r:embed="rId5" cstate="print"/>
          <a:srcRect/>
          <a:stretch>
            <a:fillRect/>
          </a:stretch>
        </p:blipFill>
        <p:spPr bwMode="auto">
          <a:xfrm>
            <a:off x="6300192" y="2060848"/>
            <a:ext cx="1224136" cy="1089481"/>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cstate="print"/>
          <a:srcRect/>
          <a:stretch>
            <a:fillRect/>
          </a:stretch>
        </p:blipFill>
        <p:spPr bwMode="auto">
          <a:xfrm>
            <a:off x="179512" y="1124744"/>
            <a:ext cx="8390827" cy="1296144"/>
          </a:xfrm>
          <a:prstGeom prst="rect">
            <a:avLst/>
          </a:prstGeom>
          <a:noFill/>
          <a:ln w="9525">
            <a:noFill/>
            <a:miter lim="800000"/>
            <a:headEnd/>
            <a:tailEnd/>
          </a:ln>
        </p:spPr>
      </p:pic>
      <p:sp>
        <p:nvSpPr>
          <p:cNvPr id="3" name="2 CuadroTexto"/>
          <p:cNvSpPr txBox="1"/>
          <p:nvPr/>
        </p:nvSpPr>
        <p:spPr>
          <a:xfrm>
            <a:off x="179512" y="260648"/>
            <a:ext cx="8640960" cy="646331"/>
          </a:xfrm>
          <a:prstGeom prst="rect">
            <a:avLst/>
          </a:prstGeom>
          <a:noFill/>
        </p:spPr>
        <p:txBody>
          <a:bodyPr wrap="square" rtlCol="0">
            <a:spAutoFit/>
          </a:bodyPr>
          <a:lstStyle/>
          <a:p>
            <a:r>
              <a:rPr lang="es-ES" dirty="0" smtClean="0"/>
              <a:t>Otras funciones del MENÚ INICIO son los estilos predeterminados, las etiquetas, la revisión ortográfica y dictar.</a:t>
            </a:r>
            <a:endParaRPr lang="es-ES" dirty="0"/>
          </a:p>
        </p:txBody>
      </p:sp>
      <p:pic>
        <p:nvPicPr>
          <p:cNvPr id="26627" name="Picture 3"/>
          <p:cNvPicPr>
            <a:picLocks noChangeAspect="1" noChangeArrowheads="1"/>
          </p:cNvPicPr>
          <p:nvPr/>
        </p:nvPicPr>
        <p:blipFill>
          <a:blip r:embed="rId3" cstate="print"/>
          <a:srcRect/>
          <a:stretch>
            <a:fillRect/>
          </a:stretch>
        </p:blipFill>
        <p:spPr bwMode="auto">
          <a:xfrm>
            <a:off x="4572000" y="2753544"/>
            <a:ext cx="1390846" cy="4104456"/>
          </a:xfrm>
          <a:prstGeom prst="rect">
            <a:avLst/>
          </a:prstGeom>
          <a:noFill/>
          <a:ln w="9525">
            <a:noFill/>
            <a:miter lim="800000"/>
            <a:headEnd/>
            <a:tailEnd/>
          </a:ln>
        </p:spPr>
      </p:pic>
      <p:sp>
        <p:nvSpPr>
          <p:cNvPr id="5" name="4 CuadroTexto"/>
          <p:cNvSpPr txBox="1"/>
          <p:nvPr/>
        </p:nvSpPr>
        <p:spPr>
          <a:xfrm>
            <a:off x="7308304" y="2564904"/>
            <a:ext cx="1835696" cy="1754326"/>
          </a:xfrm>
          <a:prstGeom prst="rect">
            <a:avLst/>
          </a:prstGeom>
          <a:noFill/>
        </p:spPr>
        <p:txBody>
          <a:bodyPr wrap="square" rtlCol="0">
            <a:spAutoFit/>
          </a:bodyPr>
          <a:lstStyle/>
          <a:p>
            <a:r>
              <a:rPr lang="es-ES" dirty="0" smtClean="0"/>
              <a:t>Hacemos clic en DICTAR, leemos un texto y el programa crea automáticamente el texto. </a:t>
            </a:r>
            <a:endParaRPr lang="es-ES" dirty="0"/>
          </a:p>
        </p:txBody>
      </p:sp>
      <p:sp>
        <p:nvSpPr>
          <p:cNvPr id="6" name="5 CuadroTexto"/>
          <p:cNvSpPr txBox="1"/>
          <p:nvPr/>
        </p:nvSpPr>
        <p:spPr>
          <a:xfrm>
            <a:off x="1187624" y="4005064"/>
            <a:ext cx="2880320" cy="1200329"/>
          </a:xfrm>
          <a:prstGeom prst="rect">
            <a:avLst/>
          </a:prstGeom>
          <a:noFill/>
        </p:spPr>
        <p:txBody>
          <a:bodyPr wrap="square" rtlCol="0">
            <a:spAutoFit/>
          </a:bodyPr>
          <a:lstStyle/>
          <a:p>
            <a:r>
              <a:rPr lang="es-ES" dirty="0" smtClean="0"/>
              <a:t>Como veremos, la versión completa del programa permite BUSCAR etiquetas por tipos</a:t>
            </a:r>
            <a:endParaRPr lang="es-E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srcRect/>
          <a:stretch>
            <a:fillRect/>
          </a:stretch>
        </p:blipFill>
        <p:spPr bwMode="auto">
          <a:xfrm>
            <a:off x="251520" y="1340768"/>
            <a:ext cx="8444575" cy="2160240"/>
          </a:xfrm>
          <a:prstGeom prst="rect">
            <a:avLst/>
          </a:prstGeom>
          <a:noFill/>
          <a:ln w="9525">
            <a:noFill/>
            <a:miter lim="800000"/>
            <a:headEnd/>
            <a:tailEnd/>
          </a:ln>
        </p:spPr>
      </p:pic>
      <p:sp>
        <p:nvSpPr>
          <p:cNvPr id="3" name="2 CuadroTexto"/>
          <p:cNvSpPr txBox="1"/>
          <p:nvPr/>
        </p:nvSpPr>
        <p:spPr>
          <a:xfrm>
            <a:off x="395536" y="188640"/>
            <a:ext cx="7920880" cy="923330"/>
          </a:xfrm>
          <a:prstGeom prst="rect">
            <a:avLst/>
          </a:prstGeom>
          <a:noFill/>
        </p:spPr>
        <p:txBody>
          <a:bodyPr wrap="square" rtlCol="0">
            <a:spAutoFit/>
          </a:bodyPr>
          <a:lstStyle/>
          <a:p>
            <a:r>
              <a:rPr lang="es-ES" b="1" dirty="0" smtClean="0"/>
              <a:t>El menú INSERTAR </a:t>
            </a:r>
            <a:r>
              <a:rPr lang="es-ES" dirty="0" smtClean="0"/>
              <a:t>es de muy fácil manejo. Los materiales que podemos insertar enriquecen mucho nuestras páginas de OneNote. Esto nos puede permitir crear un CURSO VIRTUAL a través de esta aplicación</a:t>
            </a:r>
            <a:endParaRPr lang="es-ES" dirty="0"/>
          </a:p>
        </p:txBody>
      </p:sp>
      <p:pic>
        <p:nvPicPr>
          <p:cNvPr id="27651" name="Picture 3"/>
          <p:cNvPicPr>
            <a:picLocks noChangeAspect="1" noChangeArrowheads="1"/>
          </p:cNvPicPr>
          <p:nvPr/>
        </p:nvPicPr>
        <p:blipFill>
          <a:blip r:embed="rId3" cstate="print"/>
          <a:srcRect/>
          <a:stretch>
            <a:fillRect/>
          </a:stretch>
        </p:blipFill>
        <p:spPr bwMode="auto">
          <a:xfrm>
            <a:off x="251520" y="3789040"/>
            <a:ext cx="8611266" cy="1440160"/>
          </a:xfrm>
          <a:prstGeom prst="rect">
            <a:avLst/>
          </a:prstGeom>
          <a:noFill/>
          <a:ln w="9525">
            <a:noFill/>
            <a:miter lim="800000"/>
            <a:headEnd/>
            <a:tailEnd/>
          </a:ln>
        </p:spPr>
      </p:pic>
      <p:sp>
        <p:nvSpPr>
          <p:cNvPr id="5" name="4 CuadroTexto"/>
          <p:cNvSpPr txBox="1"/>
          <p:nvPr/>
        </p:nvSpPr>
        <p:spPr>
          <a:xfrm>
            <a:off x="467544" y="5661248"/>
            <a:ext cx="7992888" cy="923330"/>
          </a:xfrm>
          <a:prstGeom prst="rect">
            <a:avLst/>
          </a:prstGeom>
          <a:noFill/>
        </p:spPr>
        <p:txBody>
          <a:bodyPr wrap="square" rtlCol="0">
            <a:spAutoFit/>
          </a:bodyPr>
          <a:lstStyle/>
          <a:p>
            <a:r>
              <a:rPr lang="es-ES" dirty="0" smtClean="0"/>
              <a:t>Los COMPLEMENTOS son una especie de APPS. Los vínculos son un comodín que nos permite incluir todo (vídeos, documentos en </a:t>
            </a:r>
            <a:r>
              <a:rPr lang="es-ES" dirty="0" err="1" smtClean="0"/>
              <a:t>OneDrive</a:t>
            </a:r>
            <a:r>
              <a:rPr lang="es-ES" dirty="0" smtClean="0"/>
              <a:t>, el audio puede ser útil para idiomas. Detalles de la reunión se integra con Outlook.</a:t>
            </a:r>
            <a:endParaRPr lang="es-E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0" y="0"/>
            <a:ext cx="9144000" cy="1200329"/>
          </a:xfrm>
          <a:prstGeom prst="rect">
            <a:avLst/>
          </a:prstGeom>
          <a:noFill/>
        </p:spPr>
        <p:txBody>
          <a:bodyPr wrap="square" rtlCol="0">
            <a:spAutoFit/>
          </a:bodyPr>
          <a:lstStyle/>
          <a:p>
            <a:r>
              <a:rPr lang="es-ES" dirty="0" smtClean="0"/>
              <a:t>El </a:t>
            </a:r>
            <a:r>
              <a:rPr lang="es-ES" b="1" dirty="0" smtClean="0"/>
              <a:t>menú DIBUJO </a:t>
            </a:r>
            <a:r>
              <a:rPr lang="es-ES" dirty="0" smtClean="0"/>
              <a:t>ofrece la posibilidad de realizar anotaciones o figuras y resaltar. Puede usarse una herramienta externa y luego insertar imagen. Lo ideal es usar un </a:t>
            </a:r>
            <a:r>
              <a:rPr lang="es-ES" dirty="0" err="1" smtClean="0"/>
              <a:t>lapiz</a:t>
            </a:r>
            <a:r>
              <a:rPr lang="es-ES" dirty="0" smtClean="0"/>
              <a:t> óptico, los resultados con el ratón son pobres. La opción de MATEMÁTICAS permite pasar operaciones matemáticas a texto y resolver ecuaciones.</a:t>
            </a:r>
            <a:endParaRPr lang="es-ES" dirty="0"/>
          </a:p>
        </p:txBody>
      </p:sp>
      <p:pic>
        <p:nvPicPr>
          <p:cNvPr id="28675" name="Picture 3"/>
          <p:cNvPicPr>
            <a:picLocks noChangeAspect="1" noChangeArrowheads="1"/>
          </p:cNvPicPr>
          <p:nvPr/>
        </p:nvPicPr>
        <p:blipFill>
          <a:blip r:embed="rId2" cstate="print"/>
          <a:srcRect/>
          <a:stretch>
            <a:fillRect/>
          </a:stretch>
        </p:blipFill>
        <p:spPr bwMode="auto">
          <a:xfrm>
            <a:off x="611560" y="1340768"/>
            <a:ext cx="7338270" cy="1368152"/>
          </a:xfrm>
          <a:prstGeom prst="rect">
            <a:avLst/>
          </a:prstGeom>
          <a:noFill/>
          <a:ln w="9525">
            <a:noFill/>
            <a:miter lim="800000"/>
            <a:headEnd/>
            <a:tailEnd/>
          </a:ln>
        </p:spPr>
      </p:pic>
      <p:pic>
        <p:nvPicPr>
          <p:cNvPr id="28676" name="Picture 4"/>
          <p:cNvPicPr>
            <a:picLocks noChangeAspect="1" noChangeArrowheads="1"/>
          </p:cNvPicPr>
          <p:nvPr/>
        </p:nvPicPr>
        <p:blipFill>
          <a:blip r:embed="rId3" cstate="print"/>
          <a:srcRect/>
          <a:stretch>
            <a:fillRect/>
          </a:stretch>
        </p:blipFill>
        <p:spPr bwMode="auto">
          <a:xfrm>
            <a:off x="0" y="4869160"/>
            <a:ext cx="8943870" cy="1368152"/>
          </a:xfrm>
          <a:prstGeom prst="rect">
            <a:avLst/>
          </a:prstGeom>
          <a:noFill/>
          <a:ln w="9525">
            <a:noFill/>
            <a:miter lim="800000"/>
            <a:headEnd/>
            <a:tailEnd/>
          </a:ln>
        </p:spPr>
      </p:pic>
      <p:sp>
        <p:nvSpPr>
          <p:cNvPr id="6" name="5 CuadroTexto"/>
          <p:cNvSpPr txBox="1"/>
          <p:nvPr/>
        </p:nvSpPr>
        <p:spPr>
          <a:xfrm>
            <a:off x="0" y="3212976"/>
            <a:ext cx="8964488" cy="1477328"/>
          </a:xfrm>
          <a:prstGeom prst="rect">
            <a:avLst/>
          </a:prstGeom>
          <a:noFill/>
        </p:spPr>
        <p:txBody>
          <a:bodyPr wrap="square" rtlCol="0">
            <a:spAutoFit/>
          </a:bodyPr>
          <a:lstStyle/>
          <a:p>
            <a:r>
              <a:rPr lang="es-ES" dirty="0" smtClean="0"/>
              <a:t>El </a:t>
            </a:r>
            <a:r>
              <a:rPr lang="es-ES" b="1" dirty="0" smtClean="0"/>
              <a:t>menú VISTA </a:t>
            </a:r>
            <a:r>
              <a:rPr lang="es-ES" dirty="0" smtClean="0"/>
              <a:t>ofrece opciones de visualización y herramientas de revisión. La vista de lectura presenta la página a pantalla completa, puede servir para presentar un documento en clase. Autores y versiones permite revisar tareas de los alumnos. Las opciones de navegación permiten ver todo o sólo las páginas y Notas eliminadas recuperar trabajo borrado. La cinta simplificada hace que la barra de menús ocupe menos espacio.</a:t>
            </a:r>
            <a:endParaRPr lang="es-E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cstate="print"/>
          <a:srcRect/>
          <a:stretch>
            <a:fillRect/>
          </a:stretch>
        </p:blipFill>
        <p:spPr bwMode="auto">
          <a:xfrm>
            <a:off x="5652120" y="332656"/>
            <a:ext cx="2590800" cy="581025"/>
          </a:xfrm>
          <a:prstGeom prst="rect">
            <a:avLst/>
          </a:prstGeom>
          <a:noFill/>
          <a:ln w="9525">
            <a:noFill/>
            <a:miter lim="800000"/>
            <a:headEnd/>
            <a:tailEnd/>
          </a:ln>
        </p:spPr>
      </p:pic>
      <p:pic>
        <p:nvPicPr>
          <p:cNvPr id="29702" name="Picture 6"/>
          <p:cNvPicPr>
            <a:picLocks noChangeAspect="1" noChangeArrowheads="1"/>
          </p:cNvPicPr>
          <p:nvPr/>
        </p:nvPicPr>
        <p:blipFill>
          <a:blip r:embed="rId3" cstate="print"/>
          <a:srcRect/>
          <a:stretch>
            <a:fillRect/>
          </a:stretch>
        </p:blipFill>
        <p:spPr bwMode="auto">
          <a:xfrm>
            <a:off x="319336" y="1772816"/>
            <a:ext cx="8824664" cy="4665499"/>
          </a:xfrm>
          <a:prstGeom prst="rect">
            <a:avLst/>
          </a:prstGeom>
          <a:noFill/>
          <a:ln w="9525">
            <a:noFill/>
            <a:miter lim="800000"/>
            <a:headEnd/>
            <a:tailEnd/>
          </a:ln>
        </p:spPr>
      </p:pic>
      <p:sp>
        <p:nvSpPr>
          <p:cNvPr id="7" name="6 CuadroTexto"/>
          <p:cNvSpPr txBox="1"/>
          <p:nvPr/>
        </p:nvSpPr>
        <p:spPr>
          <a:xfrm>
            <a:off x="395536" y="188640"/>
            <a:ext cx="5328592" cy="923330"/>
          </a:xfrm>
          <a:prstGeom prst="rect">
            <a:avLst/>
          </a:prstGeom>
          <a:noFill/>
        </p:spPr>
        <p:txBody>
          <a:bodyPr wrap="square" rtlCol="0">
            <a:spAutoFit/>
          </a:bodyPr>
          <a:lstStyle/>
          <a:p>
            <a:r>
              <a:rPr lang="es-ES" dirty="0" smtClean="0"/>
              <a:t>Una herramienta interesante es el </a:t>
            </a:r>
            <a:r>
              <a:rPr lang="es-ES" b="1" dirty="0" smtClean="0"/>
              <a:t>LECTOR INMERSIVO</a:t>
            </a:r>
            <a:r>
              <a:rPr lang="es-ES" dirty="0" smtClean="0"/>
              <a:t>. Sus funciones son: tamaño, sílabas, tipos de palabras, lectura</a:t>
            </a:r>
            <a:endParaRPr lang="es-E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0"/>
            <a:ext cx="8964488" cy="1200329"/>
          </a:xfrm>
          <a:prstGeom prst="rect">
            <a:avLst/>
          </a:prstGeom>
          <a:noFill/>
        </p:spPr>
        <p:txBody>
          <a:bodyPr wrap="square" rtlCol="0">
            <a:spAutoFit/>
          </a:bodyPr>
          <a:lstStyle/>
          <a:p>
            <a:r>
              <a:rPr lang="es-ES" dirty="0" smtClean="0"/>
              <a:t>La última herramienta clave es </a:t>
            </a:r>
            <a:r>
              <a:rPr lang="es-ES" b="1" dirty="0" smtClean="0"/>
              <a:t>COMPARTIR</a:t>
            </a:r>
            <a:r>
              <a:rPr lang="es-ES" dirty="0" smtClean="0"/>
              <a:t> a través de ENLACE o VÍNCULO que pasaremos a nuestros alumnos, por ejemplo a través del correo electrónico de OUTLOOK. Podemos indicar que el vínculo sea para todos, usuarios de </a:t>
            </a:r>
            <a:r>
              <a:rPr lang="es-ES" dirty="0" err="1" smtClean="0"/>
              <a:t>Educacyl</a:t>
            </a:r>
            <a:r>
              <a:rPr lang="es-ES" dirty="0" smtClean="0"/>
              <a:t> o personas concretas. Esta herramienta permite crear cuadernos de tareas que el alumno hace  y nosotros corregimos.</a:t>
            </a:r>
            <a:endParaRPr lang="es-ES" dirty="0"/>
          </a:p>
        </p:txBody>
      </p:sp>
      <p:pic>
        <p:nvPicPr>
          <p:cNvPr id="30723" name="Picture 3"/>
          <p:cNvPicPr>
            <a:picLocks noChangeAspect="1" noChangeArrowheads="1"/>
          </p:cNvPicPr>
          <p:nvPr/>
        </p:nvPicPr>
        <p:blipFill>
          <a:blip r:embed="rId2" cstate="print"/>
          <a:srcRect/>
          <a:stretch>
            <a:fillRect/>
          </a:stretch>
        </p:blipFill>
        <p:spPr bwMode="auto">
          <a:xfrm>
            <a:off x="251520" y="1196752"/>
            <a:ext cx="3651324" cy="4824536"/>
          </a:xfrm>
          <a:prstGeom prst="rect">
            <a:avLst/>
          </a:prstGeom>
          <a:noFill/>
          <a:ln w="9525">
            <a:noFill/>
            <a:miter lim="800000"/>
            <a:headEnd/>
            <a:tailEnd/>
          </a:ln>
        </p:spPr>
      </p:pic>
      <p:pic>
        <p:nvPicPr>
          <p:cNvPr id="30724" name="Picture 4"/>
          <p:cNvPicPr>
            <a:picLocks noChangeAspect="1" noChangeArrowheads="1"/>
          </p:cNvPicPr>
          <p:nvPr/>
        </p:nvPicPr>
        <p:blipFill>
          <a:blip r:embed="rId3" cstate="print"/>
          <a:srcRect/>
          <a:stretch>
            <a:fillRect/>
          </a:stretch>
        </p:blipFill>
        <p:spPr bwMode="auto">
          <a:xfrm>
            <a:off x="5223130" y="1628800"/>
            <a:ext cx="2906259" cy="4809719"/>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0"/>
            <a:ext cx="8964488" cy="1754326"/>
          </a:xfrm>
          <a:prstGeom prst="rect">
            <a:avLst/>
          </a:prstGeom>
          <a:noFill/>
        </p:spPr>
        <p:txBody>
          <a:bodyPr wrap="square" rtlCol="0">
            <a:spAutoFit/>
          </a:bodyPr>
          <a:lstStyle/>
          <a:p>
            <a:r>
              <a:rPr lang="es-ES" dirty="0" smtClean="0"/>
              <a:t>Para terminar, recordamos las particularidades de </a:t>
            </a:r>
            <a:r>
              <a:rPr lang="es-ES" b="1" dirty="0" smtClean="0"/>
              <a:t>la herramienta ONLINE</a:t>
            </a:r>
            <a:r>
              <a:rPr lang="es-ES" dirty="0" smtClean="0"/>
              <a:t>.</a:t>
            </a:r>
          </a:p>
          <a:p>
            <a:r>
              <a:rPr lang="es-ES" dirty="0" smtClean="0"/>
              <a:t>1. Hemos puesto NOMBRE, pero no podemos cambiar nombre.</a:t>
            </a:r>
          </a:p>
          <a:p>
            <a:r>
              <a:rPr lang="es-ES" dirty="0" smtClean="0"/>
              <a:t>2. En ningún momento hemos usado GUARDAR o GUARDAR COMO, ni tampoco SALIR.</a:t>
            </a:r>
          </a:p>
          <a:p>
            <a:r>
              <a:rPr lang="es-ES" dirty="0" smtClean="0"/>
              <a:t>3. Si queremos volver a trabajar con nuestro bloc de notas, debemos repetir el proceso inicial: </a:t>
            </a:r>
            <a:r>
              <a:rPr lang="es-ES" dirty="0" err="1" smtClean="0"/>
              <a:t>Educacyl</a:t>
            </a:r>
            <a:r>
              <a:rPr lang="es-ES" dirty="0" smtClean="0"/>
              <a:t> , usuario y contraseña, acceso a la zona privada, OFFICE 365, ONE NOTE. Aquí, en vez de NUEVO BLOC, vamos a MIS BLOC DE NOTAS.   </a:t>
            </a:r>
            <a:endParaRPr lang="es-ES" dirty="0"/>
          </a:p>
        </p:txBody>
      </p:sp>
      <p:pic>
        <p:nvPicPr>
          <p:cNvPr id="31746" name="Picture 2"/>
          <p:cNvPicPr>
            <a:picLocks noChangeAspect="1" noChangeArrowheads="1"/>
          </p:cNvPicPr>
          <p:nvPr/>
        </p:nvPicPr>
        <p:blipFill>
          <a:blip r:embed="rId2" cstate="print"/>
          <a:srcRect/>
          <a:stretch>
            <a:fillRect/>
          </a:stretch>
        </p:blipFill>
        <p:spPr bwMode="auto">
          <a:xfrm>
            <a:off x="1" y="1772816"/>
            <a:ext cx="9143999" cy="1035333"/>
          </a:xfrm>
          <a:prstGeom prst="rect">
            <a:avLst/>
          </a:prstGeom>
          <a:noFill/>
          <a:ln w="9525">
            <a:noFill/>
            <a:miter lim="800000"/>
            <a:headEnd/>
            <a:tailEnd/>
          </a:ln>
        </p:spPr>
      </p:pic>
      <p:sp>
        <p:nvSpPr>
          <p:cNvPr id="4" name="3 CuadroTexto"/>
          <p:cNvSpPr txBox="1"/>
          <p:nvPr/>
        </p:nvSpPr>
        <p:spPr>
          <a:xfrm>
            <a:off x="1259632" y="3068960"/>
            <a:ext cx="7632848" cy="923330"/>
          </a:xfrm>
          <a:prstGeom prst="rect">
            <a:avLst/>
          </a:prstGeom>
          <a:noFill/>
        </p:spPr>
        <p:txBody>
          <a:bodyPr wrap="square" rtlCol="0">
            <a:spAutoFit/>
          </a:bodyPr>
          <a:lstStyle/>
          <a:p>
            <a:r>
              <a:rPr lang="es-ES" dirty="0" smtClean="0"/>
              <a:t>Finalmente, para gestionar aspectos clave de nuestro bloc, debemos ir a otra aplicación, </a:t>
            </a:r>
            <a:r>
              <a:rPr lang="es-ES" b="1" dirty="0" smtClean="0"/>
              <a:t>ONE DRIVE</a:t>
            </a:r>
            <a:r>
              <a:rPr lang="es-ES" dirty="0" smtClean="0"/>
              <a:t>. Allí es donde está GUARDADO el bloc (en BLOC DE NOTAS) y podemos abrir, eliminar, cambiar, nombre, compartir, etc.</a:t>
            </a:r>
            <a:endParaRPr lang="es-ES" dirty="0"/>
          </a:p>
        </p:txBody>
      </p:sp>
      <p:pic>
        <p:nvPicPr>
          <p:cNvPr id="31747" name="Picture 3"/>
          <p:cNvPicPr>
            <a:picLocks noChangeAspect="1" noChangeArrowheads="1"/>
          </p:cNvPicPr>
          <p:nvPr/>
        </p:nvPicPr>
        <p:blipFill>
          <a:blip r:embed="rId3" cstate="print"/>
          <a:srcRect/>
          <a:stretch>
            <a:fillRect/>
          </a:stretch>
        </p:blipFill>
        <p:spPr bwMode="auto">
          <a:xfrm>
            <a:off x="251520" y="3356992"/>
            <a:ext cx="956193" cy="3284984"/>
          </a:xfrm>
          <a:prstGeom prst="rect">
            <a:avLst/>
          </a:prstGeom>
          <a:noFill/>
          <a:ln w="9525">
            <a:noFill/>
            <a:miter lim="800000"/>
            <a:headEnd/>
            <a:tailEnd/>
          </a:ln>
        </p:spPr>
      </p:pic>
      <p:pic>
        <p:nvPicPr>
          <p:cNvPr id="31748" name="Picture 4"/>
          <p:cNvPicPr>
            <a:picLocks noChangeAspect="1" noChangeArrowheads="1"/>
          </p:cNvPicPr>
          <p:nvPr/>
        </p:nvPicPr>
        <p:blipFill>
          <a:blip r:embed="rId4" cstate="print"/>
          <a:srcRect/>
          <a:stretch>
            <a:fillRect/>
          </a:stretch>
        </p:blipFill>
        <p:spPr bwMode="auto">
          <a:xfrm>
            <a:off x="1763688" y="4077072"/>
            <a:ext cx="3370404" cy="1728192"/>
          </a:xfrm>
          <a:prstGeom prst="rect">
            <a:avLst/>
          </a:prstGeom>
          <a:noFill/>
          <a:ln w="9525">
            <a:noFill/>
            <a:miter lim="800000"/>
            <a:headEnd/>
            <a:tailEnd/>
          </a:ln>
        </p:spPr>
      </p:pic>
      <p:pic>
        <p:nvPicPr>
          <p:cNvPr id="31749" name="Picture 5"/>
          <p:cNvPicPr>
            <a:picLocks noChangeAspect="1" noChangeArrowheads="1"/>
          </p:cNvPicPr>
          <p:nvPr/>
        </p:nvPicPr>
        <p:blipFill>
          <a:blip r:embed="rId5" cstate="print"/>
          <a:srcRect/>
          <a:stretch>
            <a:fillRect/>
          </a:stretch>
        </p:blipFill>
        <p:spPr bwMode="auto">
          <a:xfrm>
            <a:off x="1835696" y="5949280"/>
            <a:ext cx="3467100" cy="695325"/>
          </a:xfrm>
          <a:prstGeom prst="rect">
            <a:avLst/>
          </a:prstGeom>
          <a:noFill/>
          <a:ln w="9525">
            <a:noFill/>
            <a:miter lim="800000"/>
            <a:headEnd/>
            <a:tailEnd/>
          </a:ln>
        </p:spPr>
      </p:pic>
      <p:pic>
        <p:nvPicPr>
          <p:cNvPr id="31750" name="Picture 6"/>
          <p:cNvPicPr>
            <a:picLocks noChangeAspect="1" noChangeArrowheads="1"/>
          </p:cNvPicPr>
          <p:nvPr/>
        </p:nvPicPr>
        <p:blipFill>
          <a:blip r:embed="rId6" cstate="print"/>
          <a:srcRect/>
          <a:stretch>
            <a:fillRect/>
          </a:stretch>
        </p:blipFill>
        <p:spPr bwMode="auto">
          <a:xfrm>
            <a:off x="6278634" y="4012872"/>
            <a:ext cx="1461718" cy="2764936"/>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51520" y="0"/>
            <a:ext cx="8424936" cy="2308324"/>
          </a:xfrm>
          <a:prstGeom prst="rect">
            <a:avLst/>
          </a:prstGeom>
          <a:noFill/>
        </p:spPr>
        <p:txBody>
          <a:bodyPr wrap="square" rtlCol="0">
            <a:spAutoFit/>
          </a:bodyPr>
          <a:lstStyle/>
          <a:p>
            <a:r>
              <a:rPr lang="es-ES" b="1" u="sng" dirty="0" smtClean="0"/>
              <a:t>ALUMNO</a:t>
            </a:r>
            <a:r>
              <a:rPr lang="es-ES" dirty="0" smtClean="0"/>
              <a:t>. El alumno </a:t>
            </a:r>
            <a:r>
              <a:rPr lang="es-ES" b="1" dirty="0" smtClean="0"/>
              <a:t>VE</a:t>
            </a:r>
            <a:r>
              <a:rPr lang="es-ES" dirty="0" smtClean="0"/>
              <a:t> el bloc realizado por el profesor. Este bloc carece de herramientas de edición, se mantiene el lector </a:t>
            </a:r>
            <a:r>
              <a:rPr lang="es-ES" dirty="0" err="1" smtClean="0"/>
              <a:t>inmersivo</a:t>
            </a:r>
            <a:r>
              <a:rPr lang="es-ES" dirty="0" smtClean="0"/>
              <a:t>.</a:t>
            </a:r>
          </a:p>
          <a:p>
            <a:r>
              <a:rPr lang="es-ES" dirty="0" smtClean="0"/>
              <a:t>El alumno puede</a:t>
            </a:r>
            <a:r>
              <a:rPr lang="es-ES" b="1" dirty="0" smtClean="0"/>
              <a:t> VER Y EDITAR </a:t>
            </a:r>
            <a:r>
              <a:rPr lang="es-ES" dirty="0" smtClean="0"/>
              <a:t>un bloc de tareas de clase. Esto se consigue a través de la opción COMPARTIR.</a:t>
            </a:r>
          </a:p>
          <a:p>
            <a:r>
              <a:rPr lang="es-ES" dirty="0" smtClean="0"/>
              <a:t>Si sólo queremos que el alumno VEA un bloc, lo más sencillo, pero no lo más seguro, es permitir el acceso a CUALQUIER PERSONA. </a:t>
            </a:r>
          </a:p>
          <a:p>
            <a:r>
              <a:rPr lang="es-ES" dirty="0" smtClean="0"/>
              <a:t>Para crear un bloc que puedan editar profesor y alumno, debemos compartir con PERSONAS DETERMINADAS, indicar el correo educa del alumno y permitir la edición.</a:t>
            </a:r>
            <a:endParaRPr lang="es-ES" dirty="0"/>
          </a:p>
        </p:txBody>
      </p:sp>
      <p:pic>
        <p:nvPicPr>
          <p:cNvPr id="3" name="Picture 4"/>
          <p:cNvPicPr>
            <a:picLocks noChangeAspect="1" noChangeArrowheads="1"/>
          </p:cNvPicPr>
          <p:nvPr/>
        </p:nvPicPr>
        <p:blipFill>
          <a:blip r:embed="rId2" cstate="print"/>
          <a:srcRect/>
          <a:stretch>
            <a:fillRect/>
          </a:stretch>
        </p:blipFill>
        <p:spPr bwMode="auto">
          <a:xfrm>
            <a:off x="6084168" y="2204864"/>
            <a:ext cx="2811644" cy="4653136"/>
          </a:xfrm>
          <a:prstGeom prst="rect">
            <a:avLst/>
          </a:prstGeom>
          <a:noFill/>
          <a:ln w="9525">
            <a:noFill/>
            <a:miter lim="800000"/>
            <a:headEnd/>
            <a:tailEnd/>
          </a:ln>
        </p:spPr>
      </p:pic>
      <p:pic>
        <p:nvPicPr>
          <p:cNvPr id="1026" name="Picture 2"/>
          <p:cNvPicPr>
            <a:picLocks noChangeAspect="1" noChangeArrowheads="1"/>
          </p:cNvPicPr>
          <p:nvPr/>
        </p:nvPicPr>
        <p:blipFill>
          <a:blip r:embed="rId3" cstate="print"/>
          <a:srcRect/>
          <a:stretch>
            <a:fillRect/>
          </a:stretch>
        </p:blipFill>
        <p:spPr bwMode="auto">
          <a:xfrm>
            <a:off x="179512" y="3284984"/>
            <a:ext cx="5597822" cy="2314792"/>
          </a:xfrm>
          <a:prstGeom prst="rect">
            <a:avLst/>
          </a:prstGeom>
          <a:noFill/>
          <a:ln w="9525">
            <a:noFill/>
            <a:miter lim="800000"/>
            <a:headEnd/>
            <a:tailEnd/>
          </a:ln>
        </p:spPr>
      </p:pic>
      <p:sp>
        <p:nvSpPr>
          <p:cNvPr id="5" name="4 CuadroTexto"/>
          <p:cNvSpPr txBox="1"/>
          <p:nvPr/>
        </p:nvSpPr>
        <p:spPr>
          <a:xfrm>
            <a:off x="1547664" y="2924944"/>
            <a:ext cx="2448272" cy="369332"/>
          </a:xfrm>
          <a:prstGeom prst="rect">
            <a:avLst/>
          </a:prstGeom>
          <a:noFill/>
        </p:spPr>
        <p:txBody>
          <a:bodyPr wrap="square" rtlCol="0">
            <a:spAutoFit/>
          </a:bodyPr>
          <a:lstStyle/>
          <a:p>
            <a:r>
              <a:rPr lang="es-ES" dirty="0" smtClean="0"/>
              <a:t>VISTA DEL ALUMNO</a:t>
            </a:r>
            <a:endParaRPr lang="es-E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b="1" u="sng" dirty="0" smtClean="0"/>
              <a:t>OneNote de escritorio</a:t>
            </a:r>
            <a:endParaRPr lang="es-ES" b="1" u="sng" dirty="0"/>
          </a:p>
        </p:txBody>
      </p:sp>
      <p:sp>
        <p:nvSpPr>
          <p:cNvPr id="3" name="2 Subtítulo"/>
          <p:cNvSpPr>
            <a:spLocks noGrp="1"/>
          </p:cNvSpPr>
          <p:nvPr>
            <p:ph type="subTitle" idx="1"/>
          </p:nvPr>
        </p:nvSpPr>
        <p:spPr/>
        <p:txBody>
          <a:bodyPr/>
          <a:lstStyle/>
          <a:p>
            <a:endParaRPr lang="es-E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188640"/>
            <a:ext cx="9144000" cy="1477328"/>
          </a:xfrm>
          <a:prstGeom prst="rect">
            <a:avLst/>
          </a:prstGeom>
          <a:noFill/>
        </p:spPr>
        <p:txBody>
          <a:bodyPr wrap="square" rtlCol="0">
            <a:spAutoFit/>
          </a:bodyPr>
          <a:lstStyle/>
          <a:p>
            <a:r>
              <a:rPr lang="es-ES" b="1" u="sng" dirty="0" smtClean="0"/>
              <a:t>ACCESO</a:t>
            </a:r>
            <a:r>
              <a:rPr lang="es-ES" dirty="0" smtClean="0"/>
              <a:t>. El programa se instala físicamente en nuestro ordenador y accedemos a él a través de un acceso directo del escritorio o con buscar. La velocidad de trabajo es mayor. Hay más funciones. No necesitamos estar siempre conectados, es decir podemos trabajar offline. Pero seguimos necesitando cuenta de Microsoft y conexión para sincronizarnos con la nube porque la herramienta OneNote tiene poca utilidad si no tenemos conexión. </a:t>
            </a:r>
            <a:endParaRPr lang="es-ES" dirty="0"/>
          </a:p>
        </p:txBody>
      </p:sp>
      <p:sp>
        <p:nvSpPr>
          <p:cNvPr id="3" name="2 CuadroTexto"/>
          <p:cNvSpPr txBox="1"/>
          <p:nvPr/>
        </p:nvSpPr>
        <p:spPr>
          <a:xfrm>
            <a:off x="179512" y="1988840"/>
            <a:ext cx="8640960" cy="2585323"/>
          </a:xfrm>
          <a:prstGeom prst="rect">
            <a:avLst/>
          </a:prstGeom>
          <a:noFill/>
        </p:spPr>
        <p:txBody>
          <a:bodyPr wrap="square" rtlCol="0">
            <a:spAutoFit/>
          </a:bodyPr>
          <a:lstStyle/>
          <a:p>
            <a:r>
              <a:rPr lang="es-ES" dirty="0" smtClean="0"/>
              <a:t>Lo primero que tenemos que hacer es </a:t>
            </a:r>
            <a:r>
              <a:rPr lang="es-ES" b="1" dirty="0" smtClean="0"/>
              <a:t>instalar el programa</a:t>
            </a:r>
            <a:r>
              <a:rPr lang="es-ES" dirty="0" smtClean="0"/>
              <a:t>. Tenemos dos posibilidades.</a:t>
            </a:r>
          </a:p>
          <a:p>
            <a:r>
              <a:rPr lang="es-ES" dirty="0" smtClean="0"/>
              <a:t>1. Accedemos a </a:t>
            </a:r>
            <a:r>
              <a:rPr lang="es-ES" b="1" dirty="0" err="1" smtClean="0"/>
              <a:t>Educacyl</a:t>
            </a:r>
            <a:r>
              <a:rPr lang="es-ES" b="1" dirty="0" smtClean="0"/>
              <a:t>, Office365, INSTALAR OFFICE</a:t>
            </a:r>
            <a:r>
              <a:rPr lang="es-ES" dirty="0" smtClean="0"/>
              <a:t>. Debemos tener en cuenta lo siguiente.</a:t>
            </a:r>
          </a:p>
          <a:p>
            <a:r>
              <a:rPr lang="es-ES" dirty="0" smtClean="0"/>
              <a:t>1_A. Es recomendable comprobar si nuestro Windows es de 32 o 64 bits y elegir el archivo de instalación correcto a través de una instalación PASO A PASO.</a:t>
            </a:r>
          </a:p>
          <a:p>
            <a:r>
              <a:rPr lang="es-ES" dirty="0" smtClean="0"/>
              <a:t>1_B. Office365 puede generar conflictos con instalaciones anteriores de Office o de otros programas similares.</a:t>
            </a:r>
          </a:p>
          <a:p>
            <a:r>
              <a:rPr lang="es-ES" dirty="0" smtClean="0"/>
              <a:t>1_C. Office365 necesita una cuenta </a:t>
            </a:r>
            <a:r>
              <a:rPr lang="es-ES" dirty="0" err="1" smtClean="0"/>
              <a:t>educacyl</a:t>
            </a:r>
            <a:r>
              <a:rPr lang="es-ES" dirty="0" smtClean="0"/>
              <a:t> para funcionar bien, tanto si estamos conectados como si no.</a:t>
            </a:r>
            <a:endParaRPr lang="es-ES" dirty="0"/>
          </a:p>
        </p:txBody>
      </p:sp>
      <p:pic>
        <p:nvPicPr>
          <p:cNvPr id="2050" name="Picture 2"/>
          <p:cNvPicPr>
            <a:picLocks noChangeAspect="1" noChangeArrowheads="1"/>
          </p:cNvPicPr>
          <p:nvPr/>
        </p:nvPicPr>
        <p:blipFill>
          <a:blip r:embed="rId2" cstate="print"/>
          <a:srcRect/>
          <a:stretch>
            <a:fillRect/>
          </a:stretch>
        </p:blipFill>
        <p:spPr bwMode="auto">
          <a:xfrm>
            <a:off x="4572000" y="4725144"/>
            <a:ext cx="2736304" cy="1842000"/>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899592" y="4581128"/>
            <a:ext cx="2160240" cy="2015482"/>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a:blip r:embed="rId2" cstate="print"/>
          <a:srcRect/>
          <a:stretch>
            <a:fillRect/>
          </a:stretch>
        </p:blipFill>
        <p:spPr bwMode="auto">
          <a:xfrm>
            <a:off x="0" y="1052736"/>
            <a:ext cx="4534167" cy="2564904"/>
          </a:xfrm>
          <a:prstGeom prst="rect">
            <a:avLst/>
          </a:prstGeom>
          <a:noFill/>
          <a:ln w="9525">
            <a:noFill/>
            <a:miter lim="800000"/>
            <a:headEnd/>
            <a:tailEnd/>
          </a:ln>
        </p:spPr>
      </p:pic>
      <p:pic>
        <p:nvPicPr>
          <p:cNvPr id="3078" name="Picture 6"/>
          <p:cNvPicPr>
            <a:picLocks noChangeAspect="1" noChangeArrowheads="1"/>
          </p:cNvPicPr>
          <p:nvPr/>
        </p:nvPicPr>
        <p:blipFill>
          <a:blip r:embed="rId3" cstate="print"/>
          <a:srcRect/>
          <a:stretch>
            <a:fillRect/>
          </a:stretch>
        </p:blipFill>
        <p:spPr bwMode="auto">
          <a:xfrm>
            <a:off x="4661633" y="1124744"/>
            <a:ext cx="4482367" cy="2304256"/>
          </a:xfrm>
          <a:prstGeom prst="rect">
            <a:avLst/>
          </a:prstGeom>
          <a:noFill/>
          <a:ln w="9525">
            <a:noFill/>
            <a:miter lim="800000"/>
            <a:headEnd/>
            <a:tailEnd/>
          </a:ln>
        </p:spPr>
      </p:pic>
      <p:pic>
        <p:nvPicPr>
          <p:cNvPr id="4" name="Picture 2"/>
          <p:cNvPicPr>
            <a:picLocks noChangeAspect="1" noChangeArrowheads="1"/>
          </p:cNvPicPr>
          <p:nvPr/>
        </p:nvPicPr>
        <p:blipFill>
          <a:blip r:embed="rId4" cstate="print"/>
          <a:srcRect/>
          <a:stretch>
            <a:fillRect/>
          </a:stretch>
        </p:blipFill>
        <p:spPr bwMode="auto">
          <a:xfrm>
            <a:off x="1487843" y="3789041"/>
            <a:ext cx="5410859" cy="3068960"/>
          </a:xfrm>
          <a:prstGeom prst="rect">
            <a:avLst/>
          </a:prstGeom>
          <a:noFill/>
          <a:ln w="9525">
            <a:noFill/>
            <a:miter lim="800000"/>
            <a:headEnd/>
            <a:tailEnd/>
          </a:ln>
        </p:spPr>
      </p:pic>
      <p:sp>
        <p:nvSpPr>
          <p:cNvPr id="5" name="4 CuadroTexto"/>
          <p:cNvSpPr txBox="1"/>
          <p:nvPr/>
        </p:nvSpPr>
        <p:spPr>
          <a:xfrm>
            <a:off x="179512" y="188640"/>
            <a:ext cx="8640960" cy="646331"/>
          </a:xfrm>
          <a:prstGeom prst="rect">
            <a:avLst/>
          </a:prstGeom>
          <a:noFill/>
        </p:spPr>
        <p:txBody>
          <a:bodyPr wrap="square" rtlCol="0">
            <a:spAutoFit/>
          </a:bodyPr>
          <a:lstStyle/>
          <a:p>
            <a:r>
              <a:rPr lang="es-ES" dirty="0" smtClean="0"/>
              <a:t>Es posible INSTALAR OFFICE con la opción por defecto (APLICACIONES). Recomendamos una instalación paso a paso. OTRAS OPCIONES, VER APLICACIONES, INSTALAR OFFICE</a:t>
            </a:r>
            <a:endParaRPr lang="es-E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79512" y="0"/>
            <a:ext cx="8784976" cy="646331"/>
          </a:xfrm>
          <a:prstGeom prst="rect">
            <a:avLst/>
          </a:prstGeom>
          <a:noFill/>
        </p:spPr>
        <p:txBody>
          <a:bodyPr wrap="square" rtlCol="0">
            <a:spAutoFit/>
          </a:bodyPr>
          <a:lstStyle/>
          <a:p>
            <a:r>
              <a:rPr lang="es-ES" dirty="0" smtClean="0"/>
              <a:t>Otra opción a tener en cuenta es </a:t>
            </a:r>
            <a:r>
              <a:rPr lang="es-ES" b="1" dirty="0" smtClean="0"/>
              <a:t>INSTALAR SÓLO ONE NOTE</a:t>
            </a:r>
            <a:r>
              <a:rPr lang="es-ES" dirty="0" smtClean="0"/>
              <a:t>. Microsoft ofrece descarga gratuita a través de onenote.com (descargar </a:t>
            </a:r>
            <a:r>
              <a:rPr lang="es-ES" dirty="0" err="1" smtClean="0"/>
              <a:t>one</a:t>
            </a:r>
            <a:r>
              <a:rPr lang="es-ES" dirty="0" smtClean="0"/>
              <a:t> note)</a:t>
            </a:r>
            <a:endParaRPr lang="es-ES" dirty="0"/>
          </a:p>
        </p:txBody>
      </p:sp>
      <p:pic>
        <p:nvPicPr>
          <p:cNvPr id="3076" name="Picture 4"/>
          <p:cNvPicPr>
            <a:picLocks noChangeAspect="1" noChangeArrowheads="1"/>
          </p:cNvPicPr>
          <p:nvPr/>
        </p:nvPicPr>
        <p:blipFill>
          <a:blip r:embed="rId2" cstate="print"/>
          <a:srcRect/>
          <a:stretch>
            <a:fillRect/>
          </a:stretch>
        </p:blipFill>
        <p:spPr bwMode="auto">
          <a:xfrm>
            <a:off x="971600" y="764704"/>
            <a:ext cx="4320480" cy="2103937"/>
          </a:xfrm>
          <a:prstGeom prst="rect">
            <a:avLst/>
          </a:prstGeom>
          <a:noFill/>
          <a:ln w="9525">
            <a:noFill/>
            <a:miter lim="800000"/>
            <a:headEnd/>
            <a:tailEnd/>
          </a:ln>
        </p:spPr>
      </p:pic>
      <p:sp>
        <p:nvSpPr>
          <p:cNvPr id="6" name="5 CuadroTexto"/>
          <p:cNvSpPr txBox="1"/>
          <p:nvPr/>
        </p:nvSpPr>
        <p:spPr>
          <a:xfrm>
            <a:off x="179512" y="2996952"/>
            <a:ext cx="8496944" cy="369332"/>
          </a:xfrm>
          <a:prstGeom prst="rect">
            <a:avLst/>
          </a:prstGeom>
          <a:noFill/>
        </p:spPr>
        <p:txBody>
          <a:bodyPr wrap="square" rtlCol="0">
            <a:spAutoFit/>
          </a:bodyPr>
          <a:lstStyle/>
          <a:p>
            <a:r>
              <a:rPr lang="es-ES" dirty="0" smtClean="0"/>
              <a:t>Un complemento interesante es OneNote </a:t>
            </a:r>
            <a:r>
              <a:rPr lang="es-ES" dirty="0" err="1" smtClean="0"/>
              <a:t>WebClipper</a:t>
            </a:r>
            <a:r>
              <a:rPr lang="es-ES" dirty="0" smtClean="0"/>
              <a:t>, también gratuito</a:t>
            </a:r>
            <a:endParaRPr lang="es-ES" dirty="0"/>
          </a:p>
        </p:txBody>
      </p:sp>
      <p:pic>
        <p:nvPicPr>
          <p:cNvPr id="3077" name="Picture 5"/>
          <p:cNvPicPr>
            <a:picLocks noChangeAspect="1" noChangeArrowheads="1"/>
          </p:cNvPicPr>
          <p:nvPr/>
        </p:nvPicPr>
        <p:blipFill>
          <a:blip r:embed="rId3" cstate="print"/>
          <a:srcRect/>
          <a:stretch>
            <a:fillRect/>
          </a:stretch>
        </p:blipFill>
        <p:spPr bwMode="auto">
          <a:xfrm>
            <a:off x="3419872" y="4221088"/>
            <a:ext cx="3000375" cy="361950"/>
          </a:xfrm>
          <a:prstGeom prst="rect">
            <a:avLst/>
          </a:prstGeom>
          <a:noFill/>
          <a:ln w="9525">
            <a:noFill/>
            <a:miter lim="800000"/>
            <a:headEnd/>
            <a:tailEnd/>
          </a:ln>
        </p:spPr>
      </p:pic>
      <p:pic>
        <p:nvPicPr>
          <p:cNvPr id="3078" name="Picture 6"/>
          <p:cNvPicPr>
            <a:picLocks noChangeAspect="1" noChangeArrowheads="1"/>
          </p:cNvPicPr>
          <p:nvPr/>
        </p:nvPicPr>
        <p:blipFill>
          <a:blip r:embed="rId4" cstate="print"/>
          <a:srcRect/>
          <a:stretch>
            <a:fillRect/>
          </a:stretch>
        </p:blipFill>
        <p:spPr bwMode="auto">
          <a:xfrm>
            <a:off x="251520" y="3429000"/>
            <a:ext cx="2520280" cy="2022371"/>
          </a:xfrm>
          <a:prstGeom prst="rect">
            <a:avLst/>
          </a:prstGeom>
          <a:noFill/>
          <a:ln w="9525">
            <a:noFill/>
            <a:miter lim="800000"/>
            <a:headEnd/>
            <a:tailEnd/>
          </a:ln>
        </p:spPr>
      </p:pic>
      <p:pic>
        <p:nvPicPr>
          <p:cNvPr id="3079" name="Picture 7"/>
          <p:cNvPicPr>
            <a:picLocks noChangeAspect="1" noChangeArrowheads="1"/>
          </p:cNvPicPr>
          <p:nvPr/>
        </p:nvPicPr>
        <p:blipFill>
          <a:blip r:embed="rId5" cstate="print"/>
          <a:srcRect/>
          <a:stretch>
            <a:fillRect/>
          </a:stretch>
        </p:blipFill>
        <p:spPr bwMode="auto">
          <a:xfrm>
            <a:off x="3347865" y="3429001"/>
            <a:ext cx="5256584" cy="1986938"/>
          </a:xfrm>
          <a:prstGeom prst="rect">
            <a:avLst/>
          </a:prstGeom>
          <a:noFill/>
          <a:ln w="9525">
            <a:noFill/>
            <a:miter lim="800000"/>
            <a:headEnd/>
            <a:tailEnd/>
          </a:ln>
        </p:spPr>
      </p:pic>
      <p:sp>
        <p:nvSpPr>
          <p:cNvPr id="8" name="7 CuadroTexto"/>
          <p:cNvSpPr txBox="1"/>
          <p:nvPr/>
        </p:nvSpPr>
        <p:spPr>
          <a:xfrm>
            <a:off x="755576" y="5877272"/>
            <a:ext cx="2592288" cy="646331"/>
          </a:xfrm>
          <a:prstGeom prst="rect">
            <a:avLst/>
          </a:prstGeom>
          <a:noFill/>
        </p:spPr>
        <p:txBody>
          <a:bodyPr wrap="square" rtlCol="0">
            <a:spAutoFit/>
          </a:bodyPr>
          <a:lstStyle/>
          <a:p>
            <a:r>
              <a:rPr lang="es-ES" dirty="0" smtClean="0"/>
              <a:t>OneNote viene por defecto en Windows 10</a:t>
            </a:r>
            <a:endParaRPr lang="es-ES" dirty="0"/>
          </a:p>
        </p:txBody>
      </p:sp>
      <p:pic>
        <p:nvPicPr>
          <p:cNvPr id="9" name="Imagen 2">
            <a:extLst>
              <a:ext uri="{FF2B5EF4-FFF2-40B4-BE49-F238E27FC236}">
                <a16:creationId xmlns="" xmlns:a16="http://schemas.microsoft.com/office/drawing/2014/main" id="{A9777A10-D3F9-4423-85B1-EB06395E0DF3}"/>
              </a:ext>
            </a:extLst>
          </p:cNvPr>
          <p:cNvPicPr>
            <a:picLocks noChangeAspect="1"/>
          </p:cNvPicPr>
          <p:nvPr/>
        </p:nvPicPr>
        <p:blipFill>
          <a:blip r:embed="rId6" cstate="print"/>
          <a:stretch>
            <a:fillRect/>
          </a:stretch>
        </p:blipFill>
        <p:spPr>
          <a:xfrm>
            <a:off x="3851920" y="5750497"/>
            <a:ext cx="2555776" cy="1107503"/>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0" y="0"/>
            <a:ext cx="9144000" cy="923330"/>
          </a:xfrm>
          <a:prstGeom prst="rect">
            <a:avLst/>
          </a:prstGeom>
          <a:noFill/>
        </p:spPr>
        <p:txBody>
          <a:bodyPr wrap="square" rtlCol="0">
            <a:spAutoFit/>
          </a:bodyPr>
          <a:lstStyle/>
          <a:p>
            <a:r>
              <a:rPr lang="es-ES" b="1" u="sng" dirty="0" smtClean="0"/>
              <a:t>USO. </a:t>
            </a:r>
            <a:r>
              <a:rPr lang="es-ES" dirty="0" smtClean="0"/>
              <a:t>La estructura (blocs, secciones, páginas) y menús son muy similares. Hay más posibilidades, trabajamos más rápido, podemos abrir y guardar el bloc de notas, podemos eliminar elementos. No podemos cambiar nombre (en </a:t>
            </a:r>
            <a:r>
              <a:rPr lang="es-ES" dirty="0" err="1" smtClean="0"/>
              <a:t>OneDrive</a:t>
            </a:r>
            <a:r>
              <a:rPr lang="es-ES" dirty="0" smtClean="0"/>
              <a:t>).</a:t>
            </a:r>
            <a:r>
              <a:rPr lang="es-ES" b="1" u="sng" dirty="0" smtClean="0"/>
              <a:t> </a:t>
            </a:r>
            <a:endParaRPr lang="es-ES" dirty="0"/>
          </a:p>
        </p:txBody>
      </p:sp>
      <p:pic>
        <p:nvPicPr>
          <p:cNvPr id="3" name="Imagen 4">
            <a:extLst>
              <a:ext uri="{FF2B5EF4-FFF2-40B4-BE49-F238E27FC236}">
                <a16:creationId xmlns="" xmlns:a16="http://schemas.microsoft.com/office/drawing/2014/main" id="{F3045860-1BA9-4EC6-880F-92F591064A5D}"/>
              </a:ext>
            </a:extLst>
          </p:cNvPr>
          <p:cNvPicPr>
            <a:picLocks noChangeAspect="1"/>
          </p:cNvPicPr>
          <p:nvPr/>
        </p:nvPicPr>
        <p:blipFill>
          <a:blip r:embed="rId2" cstate="print"/>
          <a:stretch>
            <a:fillRect/>
          </a:stretch>
        </p:blipFill>
        <p:spPr>
          <a:xfrm>
            <a:off x="264904" y="1590676"/>
            <a:ext cx="4595128" cy="4875023"/>
          </a:xfrm>
          <a:prstGeom prst="rect">
            <a:avLst/>
          </a:prstGeom>
        </p:spPr>
      </p:pic>
      <p:pic>
        <p:nvPicPr>
          <p:cNvPr id="5" name="Imagen 6">
            <a:extLst>
              <a:ext uri="{FF2B5EF4-FFF2-40B4-BE49-F238E27FC236}">
                <a16:creationId xmlns="" xmlns:a16="http://schemas.microsoft.com/office/drawing/2014/main" id="{76F8F3B8-11D2-422A-847C-7A29E49BB51D}"/>
              </a:ext>
            </a:extLst>
          </p:cNvPr>
          <p:cNvPicPr>
            <a:picLocks noChangeAspect="1"/>
          </p:cNvPicPr>
          <p:nvPr/>
        </p:nvPicPr>
        <p:blipFill>
          <a:blip r:embed="rId3" cstate="print"/>
          <a:stretch>
            <a:fillRect/>
          </a:stretch>
        </p:blipFill>
        <p:spPr>
          <a:xfrm>
            <a:off x="5292080" y="1556792"/>
            <a:ext cx="3059237" cy="4878380"/>
          </a:xfrm>
          <a:prstGeom prst="rect">
            <a:avLst/>
          </a:prstGeom>
        </p:spPr>
      </p:pic>
      <p:sp>
        <p:nvSpPr>
          <p:cNvPr id="6" name="5 CuadroTexto"/>
          <p:cNvSpPr txBox="1"/>
          <p:nvPr/>
        </p:nvSpPr>
        <p:spPr>
          <a:xfrm>
            <a:off x="323528" y="1124744"/>
            <a:ext cx="7920880" cy="369332"/>
          </a:xfrm>
          <a:prstGeom prst="rect">
            <a:avLst/>
          </a:prstGeom>
          <a:noFill/>
        </p:spPr>
        <p:txBody>
          <a:bodyPr wrap="square" rtlCol="0">
            <a:spAutoFit/>
          </a:bodyPr>
          <a:lstStyle/>
          <a:p>
            <a:r>
              <a:rPr lang="es-ES" dirty="0" smtClean="0"/>
              <a:t>Las secciones se sitúan arriba y páginas a la derecha, esto puede modificarse</a:t>
            </a:r>
            <a:endParaRPr lang="es-E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44EBC428-4849-4EC6-A2C5-B45F83FEBC49}"/>
              </a:ext>
            </a:extLst>
          </p:cNvPr>
          <p:cNvPicPr>
            <a:picLocks noChangeAspect="1"/>
          </p:cNvPicPr>
          <p:nvPr/>
        </p:nvPicPr>
        <p:blipFill>
          <a:blip r:embed="rId2" cstate="print"/>
          <a:stretch>
            <a:fillRect/>
          </a:stretch>
        </p:blipFill>
        <p:spPr>
          <a:xfrm>
            <a:off x="3851920" y="1052736"/>
            <a:ext cx="2728913" cy="5343525"/>
          </a:xfrm>
          <a:prstGeom prst="rect">
            <a:avLst/>
          </a:prstGeom>
        </p:spPr>
      </p:pic>
      <p:pic>
        <p:nvPicPr>
          <p:cNvPr id="9" name="Imagen 8">
            <a:extLst>
              <a:ext uri="{FF2B5EF4-FFF2-40B4-BE49-F238E27FC236}">
                <a16:creationId xmlns="" xmlns:a16="http://schemas.microsoft.com/office/drawing/2014/main" id="{BC9CC3CE-1FB3-4A50-930E-12865E77AFBF}"/>
              </a:ext>
            </a:extLst>
          </p:cNvPr>
          <p:cNvPicPr>
            <a:picLocks noChangeAspect="1"/>
          </p:cNvPicPr>
          <p:nvPr/>
        </p:nvPicPr>
        <p:blipFill>
          <a:blip r:embed="rId3" cstate="print"/>
          <a:stretch>
            <a:fillRect/>
          </a:stretch>
        </p:blipFill>
        <p:spPr>
          <a:xfrm>
            <a:off x="0" y="1052736"/>
            <a:ext cx="3528951" cy="5040560"/>
          </a:xfrm>
          <a:prstGeom prst="rect">
            <a:avLst/>
          </a:prstGeom>
        </p:spPr>
      </p:pic>
      <p:pic>
        <p:nvPicPr>
          <p:cNvPr id="11" name="Imagen 10">
            <a:extLst>
              <a:ext uri="{FF2B5EF4-FFF2-40B4-BE49-F238E27FC236}">
                <a16:creationId xmlns="" xmlns:a16="http://schemas.microsoft.com/office/drawing/2014/main" id="{4403981F-5494-485A-B32C-8EE0A1DA1F2C}"/>
              </a:ext>
            </a:extLst>
          </p:cNvPr>
          <p:cNvPicPr>
            <a:picLocks noChangeAspect="1"/>
          </p:cNvPicPr>
          <p:nvPr/>
        </p:nvPicPr>
        <p:blipFill>
          <a:blip r:embed="rId4" cstate="print"/>
          <a:stretch>
            <a:fillRect/>
          </a:stretch>
        </p:blipFill>
        <p:spPr>
          <a:xfrm>
            <a:off x="6844653" y="1052736"/>
            <a:ext cx="2299347" cy="720080"/>
          </a:xfrm>
          <a:prstGeom prst="rect">
            <a:avLst/>
          </a:prstGeom>
        </p:spPr>
      </p:pic>
      <p:pic>
        <p:nvPicPr>
          <p:cNvPr id="13" name="Imagen 12">
            <a:extLst>
              <a:ext uri="{FF2B5EF4-FFF2-40B4-BE49-F238E27FC236}">
                <a16:creationId xmlns="" xmlns:a16="http://schemas.microsoft.com/office/drawing/2014/main" id="{60530E28-24D3-4B19-8307-51E540F7AC02}"/>
              </a:ext>
            </a:extLst>
          </p:cNvPr>
          <p:cNvPicPr>
            <a:picLocks noChangeAspect="1"/>
          </p:cNvPicPr>
          <p:nvPr/>
        </p:nvPicPr>
        <p:blipFill>
          <a:blip r:embed="rId5" cstate="print"/>
          <a:stretch>
            <a:fillRect/>
          </a:stretch>
        </p:blipFill>
        <p:spPr>
          <a:xfrm>
            <a:off x="6742457" y="4437112"/>
            <a:ext cx="2401543" cy="1368152"/>
          </a:xfrm>
          <a:prstGeom prst="rect">
            <a:avLst/>
          </a:prstGeom>
        </p:spPr>
      </p:pic>
      <p:sp>
        <p:nvSpPr>
          <p:cNvPr id="6" name="5 CuadroTexto"/>
          <p:cNvSpPr txBox="1"/>
          <p:nvPr/>
        </p:nvSpPr>
        <p:spPr>
          <a:xfrm>
            <a:off x="0" y="404664"/>
            <a:ext cx="2987824" cy="646331"/>
          </a:xfrm>
          <a:prstGeom prst="rect">
            <a:avLst/>
          </a:prstGeom>
          <a:noFill/>
        </p:spPr>
        <p:txBody>
          <a:bodyPr wrap="square" rtlCol="0">
            <a:spAutoFit/>
          </a:bodyPr>
          <a:lstStyle/>
          <a:p>
            <a:r>
              <a:rPr lang="es-ES" dirty="0" smtClean="0"/>
              <a:t>La barra de herramientas superior puede personalizarse</a:t>
            </a:r>
            <a:endParaRPr lang="es-ES" dirty="0"/>
          </a:p>
        </p:txBody>
      </p:sp>
      <p:sp>
        <p:nvSpPr>
          <p:cNvPr id="7" name="6 CuadroTexto"/>
          <p:cNvSpPr txBox="1"/>
          <p:nvPr/>
        </p:nvSpPr>
        <p:spPr>
          <a:xfrm>
            <a:off x="4283968" y="476672"/>
            <a:ext cx="1800200" cy="646331"/>
          </a:xfrm>
          <a:prstGeom prst="rect">
            <a:avLst/>
          </a:prstGeom>
          <a:noFill/>
        </p:spPr>
        <p:txBody>
          <a:bodyPr wrap="square" rtlCol="0">
            <a:spAutoFit/>
          </a:bodyPr>
          <a:lstStyle/>
          <a:p>
            <a:r>
              <a:rPr lang="es-ES" dirty="0" smtClean="0"/>
              <a:t>Administración de blocs</a:t>
            </a:r>
            <a:endParaRPr lang="es-ES" dirty="0"/>
          </a:p>
        </p:txBody>
      </p:sp>
      <p:sp>
        <p:nvSpPr>
          <p:cNvPr id="8" name="7 CuadroTexto"/>
          <p:cNvSpPr txBox="1"/>
          <p:nvPr/>
        </p:nvSpPr>
        <p:spPr>
          <a:xfrm>
            <a:off x="6948264" y="476672"/>
            <a:ext cx="1800200" cy="646331"/>
          </a:xfrm>
          <a:prstGeom prst="rect">
            <a:avLst/>
          </a:prstGeom>
          <a:noFill/>
        </p:spPr>
        <p:txBody>
          <a:bodyPr wrap="square" rtlCol="0">
            <a:spAutoFit/>
          </a:bodyPr>
          <a:lstStyle/>
          <a:p>
            <a:r>
              <a:rPr lang="es-ES" dirty="0" smtClean="0"/>
              <a:t>Administración de secciones</a:t>
            </a:r>
            <a:endParaRPr lang="es-ES" dirty="0"/>
          </a:p>
        </p:txBody>
      </p:sp>
      <p:sp>
        <p:nvSpPr>
          <p:cNvPr id="10" name="9 CuadroTexto"/>
          <p:cNvSpPr txBox="1"/>
          <p:nvPr/>
        </p:nvSpPr>
        <p:spPr>
          <a:xfrm>
            <a:off x="7092280" y="3573016"/>
            <a:ext cx="1800200" cy="646331"/>
          </a:xfrm>
          <a:prstGeom prst="rect">
            <a:avLst/>
          </a:prstGeom>
          <a:noFill/>
        </p:spPr>
        <p:txBody>
          <a:bodyPr wrap="square" rtlCol="0">
            <a:spAutoFit/>
          </a:bodyPr>
          <a:lstStyle/>
          <a:p>
            <a:r>
              <a:rPr lang="es-ES" dirty="0" smtClean="0"/>
              <a:t>Administración de páginas</a:t>
            </a:r>
            <a:endParaRPr lang="es-ES" dirty="0"/>
          </a:p>
        </p:txBody>
      </p:sp>
    </p:spTree>
    <p:extLst>
      <p:ext uri="{BB962C8B-B14F-4D97-AF65-F5344CB8AC3E}">
        <p14:creationId xmlns="" xmlns:p14="http://schemas.microsoft.com/office/powerpoint/2010/main" val="19852402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 xmlns:a16="http://schemas.microsoft.com/office/drawing/2014/main" id="{C9E9E54E-E100-4D89-AD9D-16C8751AE4DA}"/>
              </a:ext>
            </a:extLst>
          </p:cNvPr>
          <p:cNvPicPr>
            <a:picLocks noChangeAspect="1"/>
          </p:cNvPicPr>
          <p:nvPr/>
        </p:nvPicPr>
        <p:blipFill>
          <a:blip r:embed="rId2" cstate="print"/>
          <a:stretch>
            <a:fillRect/>
          </a:stretch>
        </p:blipFill>
        <p:spPr>
          <a:xfrm>
            <a:off x="1743075" y="0"/>
            <a:ext cx="7400925" cy="5353050"/>
          </a:xfrm>
          <a:prstGeom prst="rect">
            <a:avLst/>
          </a:prstGeom>
        </p:spPr>
      </p:pic>
      <p:pic>
        <p:nvPicPr>
          <p:cNvPr id="5" name="Imagen 4">
            <a:extLst>
              <a:ext uri="{FF2B5EF4-FFF2-40B4-BE49-F238E27FC236}">
                <a16:creationId xmlns="" xmlns:a16="http://schemas.microsoft.com/office/drawing/2014/main" id="{548F1BF1-D012-4C82-9123-40F32C4A5A6D}"/>
              </a:ext>
            </a:extLst>
          </p:cNvPr>
          <p:cNvPicPr>
            <a:picLocks noChangeAspect="1"/>
          </p:cNvPicPr>
          <p:nvPr/>
        </p:nvPicPr>
        <p:blipFill>
          <a:blip r:embed="rId3" cstate="print"/>
          <a:stretch>
            <a:fillRect/>
          </a:stretch>
        </p:blipFill>
        <p:spPr>
          <a:xfrm>
            <a:off x="1743075" y="5494047"/>
            <a:ext cx="916150" cy="1323327"/>
          </a:xfrm>
          <a:prstGeom prst="rect">
            <a:avLst/>
          </a:prstGeom>
        </p:spPr>
      </p:pic>
      <p:sp>
        <p:nvSpPr>
          <p:cNvPr id="4" name="3 CuadroTexto"/>
          <p:cNvSpPr txBox="1"/>
          <p:nvPr/>
        </p:nvSpPr>
        <p:spPr>
          <a:xfrm>
            <a:off x="0" y="332656"/>
            <a:ext cx="1619672" cy="646331"/>
          </a:xfrm>
          <a:prstGeom prst="rect">
            <a:avLst/>
          </a:prstGeom>
          <a:noFill/>
        </p:spPr>
        <p:txBody>
          <a:bodyPr wrap="square" rtlCol="0">
            <a:spAutoFit/>
          </a:bodyPr>
          <a:lstStyle/>
          <a:p>
            <a:r>
              <a:rPr lang="es-ES" b="1" dirty="0" smtClean="0"/>
              <a:t>MENÚ ARCHIVO</a:t>
            </a:r>
            <a:endParaRPr lang="es-ES" b="1" dirty="0"/>
          </a:p>
        </p:txBody>
      </p:sp>
    </p:spTree>
    <p:extLst>
      <p:ext uri="{BB962C8B-B14F-4D97-AF65-F5344CB8AC3E}">
        <p14:creationId xmlns="" xmlns:p14="http://schemas.microsoft.com/office/powerpoint/2010/main" val="19243219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 xmlns:a16="http://schemas.microsoft.com/office/drawing/2014/main" id="{DC157535-1FC3-4716-84CA-1D3B995514D3}"/>
              </a:ext>
            </a:extLst>
          </p:cNvPr>
          <p:cNvPicPr>
            <a:picLocks noChangeAspect="1"/>
          </p:cNvPicPr>
          <p:nvPr/>
        </p:nvPicPr>
        <p:blipFill>
          <a:blip r:embed="rId2" cstate="print"/>
          <a:stretch>
            <a:fillRect/>
          </a:stretch>
        </p:blipFill>
        <p:spPr>
          <a:xfrm>
            <a:off x="0" y="620688"/>
            <a:ext cx="9074709" cy="1440160"/>
          </a:xfrm>
          <a:prstGeom prst="rect">
            <a:avLst/>
          </a:prstGeom>
        </p:spPr>
      </p:pic>
      <p:pic>
        <p:nvPicPr>
          <p:cNvPr id="9" name="Imagen 8">
            <a:extLst>
              <a:ext uri="{FF2B5EF4-FFF2-40B4-BE49-F238E27FC236}">
                <a16:creationId xmlns="" xmlns:a16="http://schemas.microsoft.com/office/drawing/2014/main" id="{1EABC118-0CDD-4AB0-ACEB-7C03668EA490}"/>
              </a:ext>
            </a:extLst>
          </p:cNvPr>
          <p:cNvPicPr>
            <a:picLocks noChangeAspect="1"/>
          </p:cNvPicPr>
          <p:nvPr/>
        </p:nvPicPr>
        <p:blipFill>
          <a:blip r:embed="rId3" cstate="print"/>
          <a:stretch>
            <a:fillRect/>
          </a:stretch>
        </p:blipFill>
        <p:spPr>
          <a:xfrm>
            <a:off x="0" y="3068960"/>
            <a:ext cx="8954594" cy="1262633"/>
          </a:xfrm>
          <a:prstGeom prst="rect">
            <a:avLst/>
          </a:prstGeom>
        </p:spPr>
      </p:pic>
      <p:pic>
        <p:nvPicPr>
          <p:cNvPr id="11" name="Imagen 10">
            <a:extLst>
              <a:ext uri="{FF2B5EF4-FFF2-40B4-BE49-F238E27FC236}">
                <a16:creationId xmlns="" xmlns:a16="http://schemas.microsoft.com/office/drawing/2014/main" id="{A9B7E10F-FD95-4B9C-816A-83B90357E0C2}"/>
              </a:ext>
            </a:extLst>
          </p:cNvPr>
          <p:cNvPicPr>
            <a:picLocks noChangeAspect="1"/>
          </p:cNvPicPr>
          <p:nvPr/>
        </p:nvPicPr>
        <p:blipFill>
          <a:blip r:embed="rId4" cstate="print"/>
          <a:stretch>
            <a:fillRect/>
          </a:stretch>
        </p:blipFill>
        <p:spPr>
          <a:xfrm>
            <a:off x="1475656" y="4653136"/>
            <a:ext cx="1885950" cy="1971675"/>
          </a:xfrm>
          <a:prstGeom prst="rect">
            <a:avLst/>
          </a:prstGeom>
        </p:spPr>
      </p:pic>
      <p:pic>
        <p:nvPicPr>
          <p:cNvPr id="13" name="Imagen 12">
            <a:extLst>
              <a:ext uri="{FF2B5EF4-FFF2-40B4-BE49-F238E27FC236}">
                <a16:creationId xmlns="" xmlns:a16="http://schemas.microsoft.com/office/drawing/2014/main" id="{173EADE0-B87E-4AE7-8FF1-41F4122BE9A0}"/>
              </a:ext>
            </a:extLst>
          </p:cNvPr>
          <p:cNvPicPr>
            <a:picLocks noChangeAspect="1"/>
          </p:cNvPicPr>
          <p:nvPr/>
        </p:nvPicPr>
        <p:blipFill>
          <a:blip r:embed="rId5" cstate="print"/>
          <a:stretch>
            <a:fillRect/>
          </a:stretch>
        </p:blipFill>
        <p:spPr>
          <a:xfrm>
            <a:off x="3923927" y="4797152"/>
            <a:ext cx="2525575" cy="1728192"/>
          </a:xfrm>
          <a:prstGeom prst="rect">
            <a:avLst/>
          </a:prstGeom>
        </p:spPr>
      </p:pic>
      <p:sp>
        <p:nvSpPr>
          <p:cNvPr id="8" name="7 CuadroTexto"/>
          <p:cNvSpPr txBox="1"/>
          <p:nvPr/>
        </p:nvSpPr>
        <p:spPr>
          <a:xfrm>
            <a:off x="0" y="0"/>
            <a:ext cx="9144000" cy="646331"/>
          </a:xfrm>
          <a:prstGeom prst="rect">
            <a:avLst/>
          </a:prstGeom>
          <a:noFill/>
        </p:spPr>
        <p:txBody>
          <a:bodyPr wrap="square" rtlCol="0">
            <a:spAutoFit/>
          </a:bodyPr>
          <a:lstStyle/>
          <a:p>
            <a:r>
              <a:rPr lang="es-ES" b="1" dirty="0" smtClean="0"/>
              <a:t>MENÚ INICIO</a:t>
            </a:r>
            <a:r>
              <a:rPr lang="es-ES" dirty="0" smtClean="0"/>
              <a:t>. LA PRINCIPAL NOVEDAD ES LA POSIBILIDAD DE ELIMINAR Y LA DE BUSCAR ETIQUETAS POR TIPO.</a:t>
            </a:r>
            <a:endParaRPr lang="es-ES" dirty="0"/>
          </a:p>
        </p:txBody>
      </p:sp>
      <p:sp>
        <p:nvSpPr>
          <p:cNvPr id="10" name="9 CuadroTexto"/>
          <p:cNvSpPr txBox="1"/>
          <p:nvPr/>
        </p:nvSpPr>
        <p:spPr>
          <a:xfrm>
            <a:off x="0" y="2420888"/>
            <a:ext cx="8820472" cy="646331"/>
          </a:xfrm>
          <a:prstGeom prst="rect">
            <a:avLst/>
          </a:prstGeom>
          <a:noFill/>
        </p:spPr>
        <p:txBody>
          <a:bodyPr wrap="square" rtlCol="0">
            <a:spAutoFit/>
          </a:bodyPr>
          <a:lstStyle/>
          <a:p>
            <a:r>
              <a:rPr lang="es-ES" b="1" dirty="0" smtClean="0"/>
              <a:t>MENÚ INSERTAR</a:t>
            </a:r>
            <a:r>
              <a:rPr lang="es-ES" dirty="0" smtClean="0"/>
              <a:t>. NOVEDADES: HOJA DE CÁLCULO, VÍDEO EN LÍNEA, GRABAR AUDIO Y VÍDEO Y LAS PLANTILLAS</a:t>
            </a:r>
            <a:endParaRPr lang="es-ES" dirty="0"/>
          </a:p>
        </p:txBody>
      </p:sp>
    </p:spTree>
    <p:extLst>
      <p:ext uri="{BB962C8B-B14F-4D97-AF65-F5344CB8AC3E}">
        <p14:creationId xmlns="" xmlns:p14="http://schemas.microsoft.com/office/powerpoint/2010/main" val="20837369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6">
            <a:extLst>
              <a:ext uri="{FF2B5EF4-FFF2-40B4-BE49-F238E27FC236}">
                <a16:creationId xmlns="" xmlns:a16="http://schemas.microsoft.com/office/drawing/2014/main" id="{F6DDC35A-AA12-42D2-8CBA-4B252A257334}"/>
              </a:ext>
            </a:extLst>
          </p:cNvPr>
          <p:cNvPicPr>
            <a:picLocks noChangeAspect="1"/>
          </p:cNvPicPr>
          <p:nvPr/>
        </p:nvPicPr>
        <p:blipFill>
          <a:blip r:embed="rId2" cstate="print"/>
          <a:stretch>
            <a:fillRect/>
          </a:stretch>
        </p:blipFill>
        <p:spPr>
          <a:xfrm>
            <a:off x="0" y="332656"/>
            <a:ext cx="8820472" cy="1298591"/>
          </a:xfrm>
          <a:prstGeom prst="rect">
            <a:avLst/>
          </a:prstGeom>
        </p:spPr>
      </p:pic>
      <p:sp>
        <p:nvSpPr>
          <p:cNvPr id="3" name="2 CuadroTexto"/>
          <p:cNvSpPr txBox="1"/>
          <p:nvPr/>
        </p:nvSpPr>
        <p:spPr>
          <a:xfrm>
            <a:off x="0" y="0"/>
            <a:ext cx="8388424" cy="369332"/>
          </a:xfrm>
          <a:prstGeom prst="rect">
            <a:avLst/>
          </a:prstGeom>
          <a:noFill/>
        </p:spPr>
        <p:txBody>
          <a:bodyPr wrap="square" rtlCol="0">
            <a:spAutoFit/>
          </a:bodyPr>
          <a:lstStyle/>
          <a:p>
            <a:r>
              <a:rPr lang="es-ES" b="1" dirty="0" smtClean="0"/>
              <a:t>MENÚ DE DIBUJO</a:t>
            </a:r>
            <a:r>
              <a:rPr lang="es-ES" dirty="0" smtClean="0"/>
              <a:t>. EL LAPIZ TIENE MÁS OPCIONES, SE AÑADEN MÁS FUNCIONES</a:t>
            </a:r>
            <a:endParaRPr lang="es-ES" dirty="0"/>
          </a:p>
        </p:txBody>
      </p:sp>
      <p:pic>
        <p:nvPicPr>
          <p:cNvPr id="4" name="Imagen 4">
            <a:extLst>
              <a:ext uri="{FF2B5EF4-FFF2-40B4-BE49-F238E27FC236}">
                <a16:creationId xmlns="" xmlns:a16="http://schemas.microsoft.com/office/drawing/2014/main" id="{B2781464-8459-49C1-B3F7-0EAC35299BDA}"/>
              </a:ext>
            </a:extLst>
          </p:cNvPr>
          <p:cNvPicPr>
            <a:picLocks noChangeAspect="1"/>
          </p:cNvPicPr>
          <p:nvPr/>
        </p:nvPicPr>
        <p:blipFill>
          <a:blip r:embed="rId3" cstate="print"/>
          <a:stretch>
            <a:fillRect/>
          </a:stretch>
        </p:blipFill>
        <p:spPr>
          <a:xfrm>
            <a:off x="2123728" y="2132856"/>
            <a:ext cx="3721894" cy="1200150"/>
          </a:xfrm>
          <a:prstGeom prst="rect">
            <a:avLst/>
          </a:prstGeom>
        </p:spPr>
      </p:pic>
      <p:sp>
        <p:nvSpPr>
          <p:cNvPr id="5" name="4 CuadroTexto"/>
          <p:cNvSpPr txBox="1"/>
          <p:nvPr/>
        </p:nvSpPr>
        <p:spPr>
          <a:xfrm>
            <a:off x="0" y="1700808"/>
            <a:ext cx="9144000" cy="646331"/>
          </a:xfrm>
          <a:prstGeom prst="rect">
            <a:avLst/>
          </a:prstGeom>
          <a:noFill/>
        </p:spPr>
        <p:txBody>
          <a:bodyPr wrap="square" rtlCol="0">
            <a:spAutoFit/>
          </a:bodyPr>
          <a:lstStyle/>
          <a:p>
            <a:r>
              <a:rPr lang="es-ES" b="1" dirty="0" smtClean="0"/>
              <a:t>MENÚ DE HISTORIAL</a:t>
            </a:r>
            <a:r>
              <a:rPr lang="es-ES" dirty="0" smtClean="0"/>
              <a:t>. SIRVE PARA REVISAR TRABAJOS DE ALUMNOS Y RECUPERAR ELEMENTOS BORRADOS</a:t>
            </a:r>
            <a:endParaRPr lang="es-ES" dirty="0"/>
          </a:p>
        </p:txBody>
      </p:sp>
      <p:pic>
        <p:nvPicPr>
          <p:cNvPr id="6" name="Imagen 6">
            <a:extLst>
              <a:ext uri="{FF2B5EF4-FFF2-40B4-BE49-F238E27FC236}">
                <a16:creationId xmlns="" xmlns:a16="http://schemas.microsoft.com/office/drawing/2014/main" id="{17D0BDDA-FA9F-4863-8233-27D8E4E0B2FF}"/>
              </a:ext>
            </a:extLst>
          </p:cNvPr>
          <p:cNvPicPr>
            <a:picLocks noChangeAspect="1"/>
          </p:cNvPicPr>
          <p:nvPr/>
        </p:nvPicPr>
        <p:blipFill>
          <a:blip r:embed="rId4" cstate="print"/>
          <a:stretch>
            <a:fillRect/>
          </a:stretch>
        </p:blipFill>
        <p:spPr>
          <a:xfrm>
            <a:off x="1835696" y="3861048"/>
            <a:ext cx="6693694" cy="1171575"/>
          </a:xfrm>
          <a:prstGeom prst="rect">
            <a:avLst/>
          </a:prstGeom>
        </p:spPr>
      </p:pic>
      <p:sp>
        <p:nvSpPr>
          <p:cNvPr id="7" name="6 CuadroTexto"/>
          <p:cNvSpPr txBox="1"/>
          <p:nvPr/>
        </p:nvSpPr>
        <p:spPr>
          <a:xfrm>
            <a:off x="0" y="3501008"/>
            <a:ext cx="8964488" cy="646331"/>
          </a:xfrm>
          <a:prstGeom prst="rect">
            <a:avLst/>
          </a:prstGeom>
          <a:noFill/>
        </p:spPr>
        <p:txBody>
          <a:bodyPr wrap="square" rtlCol="0">
            <a:spAutoFit/>
          </a:bodyPr>
          <a:lstStyle/>
          <a:p>
            <a:r>
              <a:rPr lang="es-ES" b="1" dirty="0" smtClean="0"/>
              <a:t>MENÚ VISTA</a:t>
            </a:r>
            <a:r>
              <a:rPr lang="es-ES" dirty="0" smtClean="0"/>
              <a:t>. MEJORA LAS OPCIONES DE PRESENTACIÓN Y PERMITE USAR EL BLOC DE NOTAS COMO PIZARRA</a:t>
            </a:r>
            <a:endParaRPr lang="es-ES" dirty="0"/>
          </a:p>
        </p:txBody>
      </p:sp>
      <p:pic>
        <p:nvPicPr>
          <p:cNvPr id="8" name="Imagen 10">
            <a:extLst>
              <a:ext uri="{FF2B5EF4-FFF2-40B4-BE49-F238E27FC236}">
                <a16:creationId xmlns="" xmlns:a16="http://schemas.microsoft.com/office/drawing/2014/main" id="{CB9FFBEB-20DC-4F88-BE7E-5CA16382B02D}"/>
              </a:ext>
            </a:extLst>
          </p:cNvPr>
          <p:cNvPicPr>
            <a:picLocks noChangeAspect="1"/>
          </p:cNvPicPr>
          <p:nvPr/>
        </p:nvPicPr>
        <p:blipFill>
          <a:blip r:embed="rId5" cstate="print"/>
          <a:stretch>
            <a:fillRect/>
          </a:stretch>
        </p:blipFill>
        <p:spPr>
          <a:xfrm>
            <a:off x="971600" y="5657850"/>
            <a:ext cx="6872288" cy="1200150"/>
          </a:xfrm>
          <a:prstGeom prst="rect">
            <a:avLst/>
          </a:prstGeom>
        </p:spPr>
      </p:pic>
      <p:sp>
        <p:nvSpPr>
          <p:cNvPr id="9" name="8 CuadroTexto"/>
          <p:cNvSpPr txBox="1"/>
          <p:nvPr/>
        </p:nvSpPr>
        <p:spPr>
          <a:xfrm>
            <a:off x="0" y="5229200"/>
            <a:ext cx="8964488" cy="369332"/>
          </a:xfrm>
          <a:prstGeom prst="rect">
            <a:avLst/>
          </a:prstGeom>
          <a:noFill/>
        </p:spPr>
        <p:txBody>
          <a:bodyPr wrap="square" rtlCol="0">
            <a:spAutoFit/>
          </a:bodyPr>
          <a:lstStyle/>
          <a:p>
            <a:r>
              <a:rPr lang="es-ES" b="1" dirty="0" smtClean="0"/>
              <a:t>MENÚ BLOC DE NOTAS DE CLASE </a:t>
            </a:r>
            <a:r>
              <a:rPr lang="es-ES" dirty="0" smtClean="0"/>
              <a:t>(EN EL APARTADO SIGUIENTE)</a:t>
            </a:r>
            <a:endParaRPr lang="es-E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49E4D771-0027-484D-A20B-D11CCBC6666D}"/>
              </a:ext>
            </a:extLst>
          </p:cNvPr>
          <p:cNvSpPr>
            <a:spLocks noGrp="1"/>
          </p:cNvSpPr>
          <p:nvPr>
            <p:ph type="ctrTitle"/>
          </p:nvPr>
        </p:nvSpPr>
        <p:spPr/>
        <p:txBody>
          <a:bodyPr/>
          <a:lstStyle/>
          <a:p>
            <a:r>
              <a:rPr lang="es-ES" u="sng" dirty="0" err="1" smtClean="0"/>
              <a:t>Class</a:t>
            </a:r>
            <a:r>
              <a:rPr lang="es-ES" u="sng" dirty="0" smtClean="0"/>
              <a:t> </a:t>
            </a:r>
            <a:r>
              <a:rPr lang="es-ES" u="sng" dirty="0" err="1" smtClean="0"/>
              <a:t>Notebook</a:t>
            </a:r>
            <a:r>
              <a:rPr lang="es-ES" u="sng" dirty="0" smtClean="0"/>
              <a:t> (bloc de notas de clase)</a:t>
            </a:r>
            <a:endParaRPr lang="es-ES" u="sng" dirty="0"/>
          </a:p>
        </p:txBody>
      </p:sp>
      <p:sp>
        <p:nvSpPr>
          <p:cNvPr id="3" name="Subtítulo 2">
            <a:extLst>
              <a:ext uri="{FF2B5EF4-FFF2-40B4-BE49-F238E27FC236}">
                <a16:creationId xmlns="" xmlns:a16="http://schemas.microsoft.com/office/drawing/2014/main" id="{B44BAF0D-72F4-4147-895D-2CF4B1BB28DE}"/>
              </a:ext>
            </a:extLst>
          </p:cNvPr>
          <p:cNvSpPr>
            <a:spLocks noGrp="1"/>
          </p:cNvSpPr>
          <p:nvPr>
            <p:ph type="subTitle" idx="1"/>
          </p:nvPr>
        </p:nvSpPr>
        <p:spPr/>
        <p:txBody>
          <a:bodyPr/>
          <a:lstStyle/>
          <a:p>
            <a:endParaRPr lang="es-ES"/>
          </a:p>
        </p:txBody>
      </p:sp>
    </p:spTree>
    <p:extLst>
      <p:ext uri="{BB962C8B-B14F-4D97-AF65-F5344CB8AC3E}">
        <p14:creationId xmlns="" xmlns:p14="http://schemas.microsoft.com/office/powerpoint/2010/main" val="12755632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0" y="0"/>
            <a:ext cx="9144000" cy="3139321"/>
          </a:xfrm>
          <a:prstGeom prst="rect">
            <a:avLst/>
          </a:prstGeom>
          <a:noFill/>
        </p:spPr>
        <p:txBody>
          <a:bodyPr wrap="square" rtlCol="0">
            <a:spAutoFit/>
          </a:bodyPr>
          <a:lstStyle/>
          <a:p>
            <a:r>
              <a:rPr lang="es-ES" b="1" u="sng" dirty="0" smtClean="0"/>
              <a:t>ACCESO</a:t>
            </a:r>
            <a:r>
              <a:rPr lang="es-ES" dirty="0" smtClean="0"/>
              <a:t>. Puede parecer compleja al principio, pero no es así. Consiste en crear de forma automática una estructura muy completa de blocs de una clase, incluyendo cuaderno del profesor, cuaderno de los alumnos y un espacio común</a:t>
            </a:r>
          </a:p>
          <a:p>
            <a:endParaRPr lang="es-ES" dirty="0" smtClean="0"/>
          </a:p>
          <a:p>
            <a:r>
              <a:rPr lang="es-ES" dirty="0" smtClean="0"/>
              <a:t>Hay </a:t>
            </a:r>
            <a:r>
              <a:rPr lang="es-ES" b="1" dirty="0" smtClean="0"/>
              <a:t>muchas formas de acceder </a:t>
            </a:r>
            <a:r>
              <a:rPr lang="es-ES" dirty="0" smtClean="0"/>
              <a:t>al bloc de notas de clase.</a:t>
            </a:r>
          </a:p>
          <a:p>
            <a:pPr marL="342900" indent="-342900">
              <a:buAutoNum type="arabicPeriod"/>
            </a:pPr>
            <a:r>
              <a:rPr lang="es-ES" dirty="0" smtClean="0"/>
              <a:t>Office 365 de </a:t>
            </a:r>
            <a:r>
              <a:rPr lang="es-ES" dirty="0" err="1" smtClean="0"/>
              <a:t>Educacyl</a:t>
            </a:r>
            <a:r>
              <a:rPr lang="es-ES" dirty="0" smtClean="0"/>
              <a:t>. Online. Sin embargo ha desaparecido el acceso. Debe utilizarse la siguiente URL: </a:t>
            </a:r>
            <a:r>
              <a:rPr lang="es-ES" dirty="0" smtClean="0">
                <a:hlinkClick r:id="rId2"/>
              </a:rPr>
              <a:t>https://www.onenote.com/classnotebook</a:t>
            </a:r>
            <a:endParaRPr lang="es-ES" dirty="0" smtClean="0"/>
          </a:p>
          <a:p>
            <a:pPr marL="342900" indent="-342900">
              <a:buAutoNum type="arabicPeriod"/>
            </a:pPr>
            <a:r>
              <a:rPr lang="es-ES" dirty="0" smtClean="0"/>
              <a:t>OneNote de escritorio, menú  bloc de notas. Online y offline</a:t>
            </a:r>
          </a:p>
          <a:p>
            <a:r>
              <a:rPr lang="es-ES" dirty="0" smtClean="0"/>
              <a:t>3. A través de </a:t>
            </a:r>
            <a:r>
              <a:rPr lang="es-ES" dirty="0" err="1" smtClean="0"/>
              <a:t>Teams</a:t>
            </a:r>
            <a:r>
              <a:rPr lang="es-ES" dirty="0" smtClean="0"/>
              <a:t>.</a:t>
            </a:r>
          </a:p>
          <a:p>
            <a:r>
              <a:rPr lang="es-ES" dirty="0" smtClean="0"/>
              <a:t>Esta aplicación puede utilizarse a través del programa OneNote instalado en nuestro ordenador o en versiones online. En todos los casos exige conexión a internet  y cuenta de Microsoft. </a:t>
            </a:r>
            <a:endParaRPr lang="es-ES" dirty="0"/>
          </a:p>
        </p:txBody>
      </p:sp>
      <p:pic>
        <p:nvPicPr>
          <p:cNvPr id="3" name="Imagen 10">
            <a:extLst>
              <a:ext uri="{FF2B5EF4-FFF2-40B4-BE49-F238E27FC236}">
                <a16:creationId xmlns="" xmlns:a16="http://schemas.microsoft.com/office/drawing/2014/main" id="{CB9FFBEB-20DC-4F88-BE7E-5CA16382B02D}"/>
              </a:ext>
            </a:extLst>
          </p:cNvPr>
          <p:cNvPicPr>
            <a:picLocks noChangeAspect="1"/>
          </p:cNvPicPr>
          <p:nvPr/>
        </p:nvPicPr>
        <p:blipFill>
          <a:blip r:embed="rId3" cstate="print"/>
          <a:stretch>
            <a:fillRect/>
          </a:stretch>
        </p:blipFill>
        <p:spPr>
          <a:xfrm>
            <a:off x="0" y="4725144"/>
            <a:ext cx="9071294" cy="1584176"/>
          </a:xfrm>
          <a:prstGeom prst="rect">
            <a:avLst/>
          </a:prstGeom>
        </p:spPr>
      </p:pic>
      <p:sp>
        <p:nvSpPr>
          <p:cNvPr id="4" name="3 CuadroTexto"/>
          <p:cNvSpPr txBox="1"/>
          <p:nvPr/>
        </p:nvSpPr>
        <p:spPr>
          <a:xfrm>
            <a:off x="2555776" y="4293096"/>
            <a:ext cx="3888432" cy="369332"/>
          </a:xfrm>
          <a:prstGeom prst="rect">
            <a:avLst/>
          </a:prstGeom>
          <a:noFill/>
        </p:spPr>
        <p:txBody>
          <a:bodyPr wrap="square" rtlCol="0">
            <a:spAutoFit/>
          </a:bodyPr>
          <a:lstStyle/>
          <a:p>
            <a:r>
              <a:rPr lang="es-ES" dirty="0" smtClean="0"/>
              <a:t>MENÚ BLOC DE NOTAS, ONE NOTE</a:t>
            </a:r>
            <a:endParaRPr lang="es-E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 xmlns:a16="http://schemas.microsoft.com/office/drawing/2014/main" id="{5827CE65-DE0E-4F93-BFC5-BF09E353C8CE}"/>
              </a:ext>
            </a:extLst>
          </p:cNvPr>
          <p:cNvPicPr>
            <a:picLocks noChangeAspect="1"/>
          </p:cNvPicPr>
          <p:nvPr/>
        </p:nvPicPr>
        <p:blipFill>
          <a:blip r:embed="rId2" cstate="print"/>
          <a:stretch>
            <a:fillRect/>
          </a:stretch>
        </p:blipFill>
        <p:spPr>
          <a:xfrm>
            <a:off x="0" y="0"/>
            <a:ext cx="5652120" cy="879219"/>
          </a:xfrm>
          <a:prstGeom prst="rect">
            <a:avLst/>
          </a:prstGeom>
        </p:spPr>
      </p:pic>
      <p:pic>
        <p:nvPicPr>
          <p:cNvPr id="5" name="Imagen 4">
            <a:extLst>
              <a:ext uri="{FF2B5EF4-FFF2-40B4-BE49-F238E27FC236}">
                <a16:creationId xmlns="" xmlns:a16="http://schemas.microsoft.com/office/drawing/2014/main" id="{ECE6428A-836E-44A7-AA29-D009C43BCD10}"/>
              </a:ext>
            </a:extLst>
          </p:cNvPr>
          <p:cNvPicPr>
            <a:picLocks noChangeAspect="1"/>
          </p:cNvPicPr>
          <p:nvPr/>
        </p:nvPicPr>
        <p:blipFill>
          <a:blip r:embed="rId3" cstate="print"/>
          <a:stretch>
            <a:fillRect/>
          </a:stretch>
        </p:blipFill>
        <p:spPr>
          <a:xfrm>
            <a:off x="0" y="908720"/>
            <a:ext cx="5796136" cy="2865606"/>
          </a:xfrm>
          <a:prstGeom prst="rect">
            <a:avLst/>
          </a:prstGeom>
        </p:spPr>
      </p:pic>
      <p:pic>
        <p:nvPicPr>
          <p:cNvPr id="4" name="Imagen 2">
            <a:extLst>
              <a:ext uri="{FF2B5EF4-FFF2-40B4-BE49-F238E27FC236}">
                <a16:creationId xmlns="" xmlns:a16="http://schemas.microsoft.com/office/drawing/2014/main" id="{34D2F3F4-C2C9-4400-80DA-697396C64559}"/>
              </a:ext>
            </a:extLst>
          </p:cNvPr>
          <p:cNvPicPr>
            <a:picLocks noChangeAspect="1"/>
          </p:cNvPicPr>
          <p:nvPr/>
        </p:nvPicPr>
        <p:blipFill>
          <a:blip r:embed="rId4" cstate="print"/>
          <a:stretch>
            <a:fillRect/>
          </a:stretch>
        </p:blipFill>
        <p:spPr>
          <a:xfrm>
            <a:off x="0" y="3789041"/>
            <a:ext cx="7967491" cy="3068960"/>
          </a:xfrm>
          <a:prstGeom prst="rect">
            <a:avLst/>
          </a:prstGeom>
        </p:spPr>
      </p:pic>
      <p:sp>
        <p:nvSpPr>
          <p:cNvPr id="6" name="5 CuadroTexto"/>
          <p:cNvSpPr txBox="1"/>
          <p:nvPr/>
        </p:nvSpPr>
        <p:spPr>
          <a:xfrm>
            <a:off x="6084168" y="0"/>
            <a:ext cx="3059832" cy="1754326"/>
          </a:xfrm>
          <a:prstGeom prst="rect">
            <a:avLst/>
          </a:prstGeom>
          <a:noFill/>
        </p:spPr>
        <p:txBody>
          <a:bodyPr wrap="square" rtlCol="0">
            <a:spAutoFit/>
          </a:bodyPr>
          <a:lstStyle/>
          <a:p>
            <a:r>
              <a:rPr lang="es-ES" b="1" dirty="0" smtClean="0"/>
              <a:t>Acceso a través de la web</a:t>
            </a:r>
            <a:r>
              <a:rPr lang="es-ES" dirty="0" smtClean="0"/>
              <a:t>. El programa es muy sencillo.</a:t>
            </a:r>
          </a:p>
          <a:p>
            <a:r>
              <a:rPr lang="es-ES" dirty="0" smtClean="0"/>
              <a:t>La primera tarea es crear un bloc de clase, esto se realiza a través de un proceso paso a paso</a:t>
            </a:r>
            <a:endParaRPr lang="es-ES" dirty="0"/>
          </a:p>
        </p:txBody>
      </p:sp>
    </p:spTree>
    <p:extLst>
      <p:ext uri="{BB962C8B-B14F-4D97-AF65-F5344CB8AC3E}">
        <p14:creationId xmlns="" xmlns:p14="http://schemas.microsoft.com/office/powerpoint/2010/main" val="37894962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BB421137-C279-4979-BD20-638490362364}"/>
              </a:ext>
            </a:extLst>
          </p:cNvPr>
          <p:cNvPicPr>
            <a:picLocks noChangeAspect="1"/>
          </p:cNvPicPr>
          <p:nvPr/>
        </p:nvPicPr>
        <p:blipFill>
          <a:blip r:embed="rId2" cstate="print"/>
          <a:stretch>
            <a:fillRect/>
          </a:stretch>
        </p:blipFill>
        <p:spPr>
          <a:xfrm>
            <a:off x="467544" y="404664"/>
            <a:ext cx="3995985" cy="2592288"/>
          </a:xfrm>
          <a:prstGeom prst="rect">
            <a:avLst/>
          </a:prstGeom>
        </p:spPr>
      </p:pic>
      <p:sp>
        <p:nvSpPr>
          <p:cNvPr id="3" name="2 CuadroTexto"/>
          <p:cNvSpPr txBox="1"/>
          <p:nvPr/>
        </p:nvSpPr>
        <p:spPr>
          <a:xfrm>
            <a:off x="0" y="0"/>
            <a:ext cx="9144000" cy="369332"/>
          </a:xfrm>
          <a:prstGeom prst="rect">
            <a:avLst/>
          </a:prstGeom>
          <a:noFill/>
        </p:spPr>
        <p:txBody>
          <a:bodyPr wrap="square" rtlCol="0">
            <a:spAutoFit/>
          </a:bodyPr>
          <a:lstStyle/>
          <a:p>
            <a:r>
              <a:rPr lang="es-ES" b="1" dirty="0" smtClean="0"/>
              <a:t>USO CON TEAMS</a:t>
            </a:r>
            <a:r>
              <a:rPr lang="es-ES" dirty="0" smtClean="0"/>
              <a:t>. Se crea una pestaña BLOC DE NOTAS por defecto cuando creamos un </a:t>
            </a:r>
            <a:r>
              <a:rPr lang="es-ES" dirty="0" err="1" smtClean="0"/>
              <a:t>Teams</a:t>
            </a:r>
            <a:endParaRPr lang="es-ES" dirty="0"/>
          </a:p>
        </p:txBody>
      </p:sp>
      <p:pic>
        <p:nvPicPr>
          <p:cNvPr id="4" name="Imagen 2">
            <a:extLst>
              <a:ext uri="{FF2B5EF4-FFF2-40B4-BE49-F238E27FC236}">
                <a16:creationId xmlns="" xmlns:a16="http://schemas.microsoft.com/office/drawing/2014/main" id="{163D0D81-C8E3-4B9A-AAF8-4FBB3904AD0C}"/>
              </a:ext>
            </a:extLst>
          </p:cNvPr>
          <p:cNvPicPr>
            <a:picLocks noChangeAspect="1"/>
          </p:cNvPicPr>
          <p:nvPr/>
        </p:nvPicPr>
        <p:blipFill>
          <a:blip r:embed="rId3" cstate="print"/>
          <a:stretch>
            <a:fillRect/>
          </a:stretch>
        </p:blipFill>
        <p:spPr>
          <a:xfrm>
            <a:off x="611560" y="3501008"/>
            <a:ext cx="7472363" cy="2667000"/>
          </a:xfrm>
          <a:prstGeom prst="rect">
            <a:avLst/>
          </a:prstGeom>
        </p:spPr>
      </p:pic>
      <p:pic>
        <p:nvPicPr>
          <p:cNvPr id="6" name="Imagen 4">
            <a:extLst>
              <a:ext uri="{FF2B5EF4-FFF2-40B4-BE49-F238E27FC236}">
                <a16:creationId xmlns="" xmlns:a16="http://schemas.microsoft.com/office/drawing/2014/main" id="{16CD766D-9E97-45CC-90B1-BB1287C514AD}"/>
              </a:ext>
            </a:extLst>
          </p:cNvPr>
          <p:cNvPicPr>
            <a:picLocks noChangeAspect="1"/>
          </p:cNvPicPr>
          <p:nvPr/>
        </p:nvPicPr>
        <p:blipFill>
          <a:blip r:embed="rId4" cstate="print"/>
          <a:stretch>
            <a:fillRect/>
          </a:stretch>
        </p:blipFill>
        <p:spPr>
          <a:xfrm>
            <a:off x="5472341" y="4057869"/>
            <a:ext cx="2628051" cy="2803254"/>
          </a:xfrm>
          <a:prstGeom prst="rect">
            <a:avLst/>
          </a:prstGeom>
        </p:spPr>
      </p:pic>
      <p:sp>
        <p:nvSpPr>
          <p:cNvPr id="7" name="6 CuadroTexto"/>
          <p:cNvSpPr txBox="1"/>
          <p:nvPr/>
        </p:nvSpPr>
        <p:spPr>
          <a:xfrm>
            <a:off x="5508104" y="2708920"/>
            <a:ext cx="2880320" cy="646331"/>
          </a:xfrm>
          <a:prstGeom prst="rect">
            <a:avLst/>
          </a:prstGeom>
          <a:noFill/>
        </p:spPr>
        <p:txBody>
          <a:bodyPr wrap="square" rtlCol="0">
            <a:spAutoFit/>
          </a:bodyPr>
          <a:lstStyle/>
          <a:p>
            <a:r>
              <a:rPr lang="es-ES" dirty="0" smtClean="0"/>
              <a:t>Podemos crear bloc de notas o abrir un bloc ya existente</a:t>
            </a:r>
            <a:endParaRPr lang="es-ES" dirty="0"/>
          </a:p>
        </p:txBody>
      </p:sp>
    </p:spTree>
    <p:extLst>
      <p:ext uri="{BB962C8B-B14F-4D97-AF65-F5344CB8AC3E}">
        <p14:creationId xmlns="" xmlns:p14="http://schemas.microsoft.com/office/powerpoint/2010/main" val="4167532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 xmlns:a16="http://schemas.microsoft.com/office/drawing/2014/main" id="{5AFAD505-85C5-4D57-A590-1901BBA45622}"/>
              </a:ext>
            </a:extLst>
          </p:cNvPr>
          <p:cNvPicPr>
            <a:picLocks noChangeAspect="1"/>
          </p:cNvPicPr>
          <p:nvPr/>
        </p:nvPicPr>
        <p:blipFill>
          <a:blip r:embed="rId2" cstate="print"/>
          <a:stretch>
            <a:fillRect/>
          </a:stretch>
        </p:blipFill>
        <p:spPr>
          <a:xfrm>
            <a:off x="3203848" y="0"/>
            <a:ext cx="5940152" cy="6861948"/>
          </a:xfrm>
          <a:prstGeom prst="rect">
            <a:avLst/>
          </a:prstGeom>
        </p:spPr>
      </p:pic>
      <p:sp>
        <p:nvSpPr>
          <p:cNvPr id="4" name="3 CuadroTexto"/>
          <p:cNvSpPr txBox="1"/>
          <p:nvPr/>
        </p:nvSpPr>
        <p:spPr>
          <a:xfrm>
            <a:off x="323528" y="620688"/>
            <a:ext cx="2880320" cy="1200329"/>
          </a:xfrm>
          <a:prstGeom prst="rect">
            <a:avLst/>
          </a:prstGeom>
          <a:noFill/>
        </p:spPr>
        <p:txBody>
          <a:bodyPr wrap="square" rtlCol="0">
            <a:spAutoFit/>
          </a:bodyPr>
          <a:lstStyle/>
          <a:p>
            <a:r>
              <a:rPr lang="es-ES" dirty="0" smtClean="0"/>
              <a:t>Contenido del Bloc de notas con espacios y permisos diferenciados para profesores y alumnos</a:t>
            </a:r>
            <a:endParaRPr lang="es-ES" dirty="0"/>
          </a:p>
        </p:txBody>
      </p:sp>
    </p:spTree>
    <p:extLst>
      <p:ext uri="{BB962C8B-B14F-4D97-AF65-F5344CB8AC3E}">
        <p14:creationId xmlns="" xmlns:p14="http://schemas.microsoft.com/office/powerpoint/2010/main" val="38720155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 xmlns:a16="http://schemas.microsoft.com/office/drawing/2014/main" id="{4087094A-4CCC-4350-B720-F66BF949B523}"/>
              </a:ext>
            </a:extLst>
          </p:cNvPr>
          <p:cNvPicPr>
            <a:picLocks noChangeAspect="1"/>
          </p:cNvPicPr>
          <p:nvPr/>
        </p:nvPicPr>
        <p:blipFill>
          <a:blip r:embed="rId2" cstate="print"/>
          <a:stretch>
            <a:fillRect/>
          </a:stretch>
        </p:blipFill>
        <p:spPr>
          <a:xfrm>
            <a:off x="0" y="2132856"/>
            <a:ext cx="4150519" cy="4533900"/>
          </a:xfrm>
          <a:prstGeom prst="rect">
            <a:avLst/>
          </a:prstGeom>
        </p:spPr>
      </p:pic>
      <p:pic>
        <p:nvPicPr>
          <p:cNvPr id="5" name="Imagen 4">
            <a:extLst>
              <a:ext uri="{FF2B5EF4-FFF2-40B4-BE49-F238E27FC236}">
                <a16:creationId xmlns="" xmlns:a16="http://schemas.microsoft.com/office/drawing/2014/main" id="{55489B80-6394-42EF-B718-4330F42B8C4D}"/>
              </a:ext>
            </a:extLst>
          </p:cNvPr>
          <p:cNvPicPr>
            <a:picLocks noChangeAspect="1"/>
          </p:cNvPicPr>
          <p:nvPr/>
        </p:nvPicPr>
        <p:blipFill>
          <a:blip r:embed="rId3" cstate="print"/>
          <a:stretch>
            <a:fillRect/>
          </a:stretch>
        </p:blipFill>
        <p:spPr>
          <a:xfrm>
            <a:off x="4421414" y="2780928"/>
            <a:ext cx="4722586" cy="3384376"/>
          </a:xfrm>
          <a:prstGeom prst="rect">
            <a:avLst/>
          </a:prstGeom>
        </p:spPr>
      </p:pic>
      <p:sp>
        <p:nvSpPr>
          <p:cNvPr id="4" name="3 CuadroTexto"/>
          <p:cNvSpPr txBox="1"/>
          <p:nvPr/>
        </p:nvSpPr>
        <p:spPr>
          <a:xfrm>
            <a:off x="179512" y="332656"/>
            <a:ext cx="8424936" cy="923330"/>
          </a:xfrm>
          <a:prstGeom prst="rect">
            <a:avLst/>
          </a:prstGeom>
          <a:noFill/>
        </p:spPr>
        <p:txBody>
          <a:bodyPr wrap="square" rtlCol="0">
            <a:spAutoFit/>
          </a:bodyPr>
          <a:lstStyle/>
          <a:p>
            <a:r>
              <a:rPr lang="es-ES" dirty="0" smtClean="0"/>
              <a:t>Creación de bloc de notas en </a:t>
            </a:r>
            <a:r>
              <a:rPr lang="es-ES" dirty="0" err="1" smtClean="0"/>
              <a:t>Teams</a:t>
            </a:r>
            <a:r>
              <a:rPr lang="es-ES" dirty="0" smtClean="0"/>
              <a:t>. Conviene no crear todo porque supone confusión para el alumno. Debemos crear sólo lo que vayamos a utilizar.  Una estructura de cuaderno del alumno con apuntes y deberes puede ser suficiente.</a:t>
            </a:r>
            <a:endParaRPr lang="es-ES" dirty="0"/>
          </a:p>
        </p:txBody>
      </p:sp>
    </p:spTree>
    <p:extLst>
      <p:ext uri="{BB962C8B-B14F-4D97-AF65-F5344CB8AC3E}">
        <p14:creationId xmlns="" xmlns:p14="http://schemas.microsoft.com/office/powerpoint/2010/main" val="37397024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 xmlns:a16="http://schemas.microsoft.com/office/drawing/2014/main" id="{503260F6-CCE6-424F-8DEB-EFB4FD818121}"/>
              </a:ext>
            </a:extLst>
          </p:cNvPr>
          <p:cNvPicPr>
            <a:picLocks noChangeAspect="1"/>
          </p:cNvPicPr>
          <p:nvPr/>
        </p:nvPicPr>
        <p:blipFill>
          <a:blip r:embed="rId2" cstate="print"/>
          <a:stretch>
            <a:fillRect/>
          </a:stretch>
        </p:blipFill>
        <p:spPr>
          <a:xfrm>
            <a:off x="0" y="1052736"/>
            <a:ext cx="4283968" cy="4288978"/>
          </a:xfrm>
          <a:prstGeom prst="rect">
            <a:avLst/>
          </a:prstGeom>
        </p:spPr>
      </p:pic>
      <p:pic>
        <p:nvPicPr>
          <p:cNvPr id="5" name="Imagen 4">
            <a:extLst>
              <a:ext uri="{FF2B5EF4-FFF2-40B4-BE49-F238E27FC236}">
                <a16:creationId xmlns="" xmlns:a16="http://schemas.microsoft.com/office/drawing/2014/main" id="{2BBFD810-C6DD-4518-BD5C-1640FF6FFD49}"/>
              </a:ext>
            </a:extLst>
          </p:cNvPr>
          <p:cNvPicPr>
            <a:picLocks noChangeAspect="1"/>
          </p:cNvPicPr>
          <p:nvPr/>
        </p:nvPicPr>
        <p:blipFill>
          <a:blip r:embed="rId3" cstate="print"/>
          <a:stretch>
            <a:fillRect/>
          </a:stretch>
        </p:blipFill>
        <p:spPr>
          <a:xfrm>
            <a:off x="4427984" y="980728"/>
            <a:ext cx="4716016" cy="4497533"/>
          </a:xfrm>
          <a:prstGeom prst="rect">
            <a:avLst/>
          </a:prstGeom>
        </p:spPr>
      </p:pic>
      <p:sp>
        <p:nvSpPr>
          <p:cNvPr id="4" name="3 CuadroTexto"/>
          <p:cNvSpPr txBox="1"/>
          <p:nvPr/>
        </p:nvSpPr>
        <p:spPr>
          <a:xfrm>
            <a:off x="0" y="0"/>
            <a:ext cx="8892480" cy="923330"/>
          </a:xfrm>
          <a:prstGeom prst="rect">
            <a:avLst/>
          </a:prstGeom>
          <a:noFill/>
        </p:spPr>
        <p:txBody>
          <a:bodyPr wrap="square" rtlCol="0">
            <a:spAutoFit/>
          </a:bodyPr>
          <a:lstStyle/>
          <a:p>
            <a:r>
              <a:rPr lang="es-ES" dirty="0" smtClean="0"/>
              <a:t>El programa permite inscribir, borrar y añadir alumnos existentes en la base de datos de la Junta. El problema es el alumno con nombres muy comunes.  En estos casos debemos consultar al equipo directivo.</a:t>
            </a:r>
            <a:endParaRPr lang="es-ES" dirty="0"/>
          </a:p>
        </p:txBody>
      </p:sp>
    </p:spTree>
    <p:extLst>
      <p:ext uri="{BB962C8B-B14F-4D97-AF65-F5344CB8AC3E}">
        <p14:creationId xmlns="" xmlns:p14="http://schemas.microsoft.com/office/powerpoint/2010/main" val="24968042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5EF0FE58-C2C4-4D61-9B6E-CC110D176400}"/>
              </a:ext>
            </a:extLst>
          </p:cNvPr>
          <p:cNvPicPr>
            <a:picLocks noChangeAspect="1"/>
          </p:cNvPicPr>
          <p:nvPr/>
        </p:nvPicPr>
        <p:blipFill>
          <a:blip r:embed="rId2" cstate="print"/>
          <a:stretch>
            <a:fillRect/>
          </a:stretch>
        </p:blipFill>
        <p:spPr>
          <a:xfrm>
            <a:off x="1259632" y="864562"/>
            <a:ext cx="6876256" cy="2587581"/>
          </a:xfrm>
          <a:prstGeom prst="rect">
            <a:avLst/>
          </a:prstGeom>
        </p:spPr>
      </p:pic>
      <p:sp>
        <p:nvSpPr>
          <p:cNvPr id="3" name="2 CuadroTexto"/>
          <p:cNvSpPr txBox="1"/>
          <p:nvPr/>
        </p:nvSpPr>
        <p:spPr>
          <a:xfrm>
            <a:off x="0" y="0"/>
            <a:ext cx="9144000" cy="923330"/>
          </a:xfrm>
          <a:prstGeom prst="rect">
            <a:avLst/>
          </a:prstGeom>
          <a:noFill/>
        </p:spPr>
        <p:txBody>
          <a:bodyPr wrap="square" rtlCol="0">
            <a:spAutoFit/>
          </a:bodyPr>
          <a:lstStyle/>
          <a:p>
            <a:r>
              <a:rPr lang="es-ES" dirty="0" smtClean="0"/>
              <a:t>Los menús de los blocs de notas son los mismos que hemos visto en apartados anteriores. Se añaden funciones para repartir o distribuir material a los alumnos y la creación de subgrupos. EL </a:t>
            </a:r>
            <a:r>
              <a:rPr lang="es-ES" b="1" dirty="0" smtClean="0"/>
              <a:t>ALUMNO</a:t>
            </a:r>
            <a:r>
              <a:rPr lang="es-ES" dirty="0" smtClean="0"/>
              <a:t> SÓLO VE SU CUADERNO Y NO ACCEDE A ESTE TIPO DE MENÚS</a:t>
            </a:r>
            <a:endParaRPr lang="es-ES" dirty="0"/>
          </a:p>
        </p:txBody>
      </p:sp>
      <p:pic>
        <p:nvPicPr>
          <p:cNvPr id="4" name="Imagen 2">
            <a:extLst>
              <a:ext uri="{FF2B5EF4-FFF2-40B4-BE49-F238E27FC236}">
                <a16:creationId xmlns="" xmlns:a16="http://schemas.microsoft.com/office/drawing/2014/main" id="{41E218C8-C4E1-4529-818E-F71653907EB2}"/>
              </a:ext>
            </a:extLst>
          </p:cNvPr>
          <p:cNvPicPr>
            <a:picLocks noChangeAspect="1"/>
          </p:cNvPicPr>
          <p:nvPr/>
        </p:nvPicPr>
        <p:blipFill>
          <a:blip r:embed="rId3" cstate="print"/>
          <a:stretch>
            <a:fillRect/>
          </a:stretch>
        </p:blipFill>
        <p:spPr>
          <a:xfrm>
            <a:off x="1691680" y="4147234"/>
            <a:ext cx="6352244" cy="2710765"/>
          </a:xfrm>
          <a:prstGeom prst="rect">
            <a:avLst/>
          </a:prstGeom>
        </p:spPr>
      </p:pic>
    </p:spTree>
    <p:extLst>
      <p:ext uri="{BB962C8B-B14F-4D97-AF65-F5344CB8AC3E}">
        <p14:creationId xmlns="" xmlns:p14="http://schemas.microsoft.com/office/powerpoint/2010/main" val="38404582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b="1" u="sng" dirty="0" smtClean="0"/>
              <a:t>OneNote para </a:t>
            </a:r>
            <a:r>
              <a:rPr lang="es-ES" b="1" u="sng" dirty="0" err="1" smtClean="0"/>
              <a:t>tablet</a:t>
            </a:r>
            <a:r>
              <a:rPr lang="es-ES" b="1" u="sng" dirty="0" smtClean="0"/>
              <a:t> y móvil</a:t>
            </a:r>
            <a:endParaRPr lang="es-ES" b="1" u="sng" dirty="0"/>
          </a:p>
        </p:txBody>
      </p:sp>
      <p:sp>
        <p:nvSpPr>
          <p:cNvPr id="3" name="2 Subtítulo"/>
          <p:cNvSpPr>
            <a:spLocks noGrp="1"/>
          </p:cNvSpPr>
          <p:nvPr>
            <p:ph type="subTitle" idx="1"/>
          </p:nvPr>
        </p:nvSpPr>
        <p:spPr/>
        <p:txBody>
          <a:bodyPr/>
          <a:lstStyle/>
          <a:p>
            <a:endParaRPr lang="es-E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188640"/>
            <a:ext cx="9144000" cy="1754326"/>
          </a:xfrm>
          <a:prstGeom prst="rect">
            <a:avLst/>
          </a:prstGeom>
          <a:noFill/>
        </p:spPr>
        <p:txBody>
          <a:bodyPr wrap="square" rtlCol="0">
            <a:spAutoFit/>
          </a:bodyPr>
          <a:lstStyle/>
          <a:p>
            <a:r>
              <a:rPr lang="es-ES" b="1" u="sng" dirty="0" smtClean="0"/>
              <a:t>ACCESO</a:t>
            </a:r>
            <a:r>
              <a:rPr lang="es-ES" dirty="0" smtClean="0"/>
              <a:t>. Esta será seguramente la forma que tendrán nuestros alumnos de trabajar con ONENOTE. En este caso se trata de </a:t>
            </a:r>
            <a:r>
              <a:rPr lang="es-ES" dirty="0" err="1" smtClean="0"/>
              <a:t>apps</a:t>
            </a:r>
            <a:r>
              <a:rPr lang="es-ES" dirty="0" smtClean="0"/>
              <a:t> que descargamos de las tiendas de aplicaciones (Google Play, </a:t>
            </a:r>
            <a:r>
              <a:rPr lang="es-ES" dirty="0" err="1" smtClean="0"/>
              <a:t>AppStore</a:t>
            </a:r>
            <a:r>
              <a:rPr lang="es-ES" dirty="0" smtClean="0"/>
              <a:t>,…) e instalamos. Necesitamos cuenta de Microsoft y conexión de cualquier tipo a Internet. La navegación en páginas y secciones se adapta al tipo de dispositivo. Las posibilidades de edición son algo más limitadas.  A cambio, el trabajo con audio y vídeo es, posiblemente, más fácil que en el PC. Otra ventaja de la </a:t>
            </a:r>
            <a:r>
              <a:rPr lang="es-ES" dirty="0" err="1" smtClean="0"/>
              <a:t>tablet</a:t>
            </a:r>
            <a:r>
              <a:rPr lang="es-ES" dirty="0" smtClean="0"/>
              <a:t> es la superficie táctil y uso de lápiz digital.</a:t>
            </a:r>
            <a:endParaRPr lang="es-ES" dirty="0"/>
          </a:p>
        </p:txBody>
      </p:sp>
      <p:pic>
        <p:nvPicPr>
          <p:cNvPr id="38915" name="Picture 3" descr="C:\Users\Packard Bell\Desktop\enrique_asignaturas\00cfie1920\ONE_NOTE\cc\01.png"/>
          <p:cNvPicPr>
            <a:picLocks noChangeAspect="1" noChangeArrowheads="1"/>
          </p:cNvPicPr>
          <p:nvPr/>
        </p:nvPicPr>
        <p:blipFill>
          <a:blip r:embed="rId2" cstate="print"/>
          <a:srcRect/>
          <a:stretch>
            <a:fillRect/>
          </a:stretch>
        </p:blipFill>
        <p:spPr bwMode="auto">
          <a:xfrm>
            <a:off x="507416" y="3212976"/>
            <a:ext cx="2738213" cy="3645024"/>
          </a:xfrm>
          <a:prstGeom prst="rect">
            <a:avLst/>
          </a:prstGeom>
          <a:noFill/>
        </p:spPr>
      </p:pic>
      <p:sp>
        <p:nvSpPr>
          <p:cNvPr id="8" name="7 CuadroTexto"/>
          <p:cNvSpPr txBox="1"/>
          <p:nvPr/>
        </p:nvSpPr>
        <p:spPr>
          <a:xfrm>
            <a:off x="539552" y="2204864"/>
            <a:ext cx="3312368" cy="923330"/>
          </a:xfrm>
          <a:prstGeom prst="rect">
            <a:avLst/>
          </a:prstGeom>
          <a:noFill/>
        </p:spPr>
        <p:txBody>
          <a:bodyPr wrap="square" rtlCol="0">
            <a:spAutoFit/>
          </a:bodyPr>
          <a:lstStyle/>
          <a:p>
            <a:r>
              <a:rPr lang="es-ES" b="1" u="sng" dirty="0" smtClean="0"/>
              <a:t>USO</a:t>
            </a:r>
            <a:r>
              <a:rPr lang="es-ES" dirty="0" smtClean="0"/>
              <a:t>. En </a:t>
            </a:r>
            <a:r>
              <a:rPr lang="es-ES" b="1" dirty="0" smtClean="0"/>
              <a:t>TABLET</a:t>
            </a:r>
            <a:r>
              <a:rPr lang="es-ES" dirty="0" smtClean="0"/>
              <a:t>, podemos ver la estructura y añadir notas rápidas sin iniciar sesión </a:t>
            </a:r>
            <a:endParaRPr lang="es-ES" dirty="0"/>
          </a:p>
        </p:txBody>
      </p:sp>
      <p:pic>
        <p:nvPicPr>
          <p:cNvPr id="38916" name="Picture 4"/>
          <p:cNvPicPr>
            <a:picLocks noChangeAspect="1" noChangeArrowheads="1"/>
          </p:cNvPicPr>
          <p:nvPr/>
        </p:nvPicPr>
        <p:blipFill>
          <a:blip r:embed="rId3" cstate="print"/>
          <a:srcRect/>
          <a:stretch>
            <a:fillRect/>
          </a:stretch>
        </p:blipFill>
        <p:spPr bwMode="auto">
          <a:xfrm>
            <a:off x="4788024" y="3933056"/>
            <a:ext cx="2525110" cy="1944216"/>
          </a:xfrm>
          <a:prstGeom prst="rect">
            <a:avLst/>
          </a:prstGeom>
          <a:noFill/>
          <a:ln w="9525">
            <a:noFill/>
            <a:miter lim="800000"/>
            <a:headEnd/>
            <a:tailEnd/>
          </a:ln>
        </p:spPr>
      </p:pic>
      <p:sp>
        <p:nvSpPr>
          <p:cNvPr id="10" name="9 CuadroTexto"/>
          <p:cNvSpPr txBox="1"/>
          <p:nvPr/>
        </p:nvSpPr>
        <p:spPr>
          <a:xfrm>
            <a:off x="4499992" y="2204864"/>
            <a:ext cx="3816424" cy="1477328"/>
          </a:xfrm>
          <a:prstGeom prst="rect">
            <a:avLst/>
          </a:prstGeom>
          <a:noFill/>
        </p:spPr>
        <p:txBody>
          <a:bodyPr wrap="square" rtlCol="0">
            <a:spAutoFit/>
          </a:bodyPr>
          <a:lstStyle/>
          <a:p>
            <a:r>
              <a:rPr lang="es-ES" dirty="0" smtClean="0"/>
              <a:t>Para trabajar de forma adecuada con la aplicación debemos INICIAR SESIÓN con nuestra cuenta EDUCA. Todo lo realizado en el dispositivo se sincronizará en la nube.</a:t>
            </a:r>
            <a:endParaRPr lang="es-E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9" name="Picture 3" descr="C:\Users\Packard Bell\Desktop\enrique_asignaturas\00cfie1920\ONE_NOTE\cc\02.png"/>
          <p:cNvPicPr>
            <a:picLocks noChangeAspect="1" noChangeArrowheads="1"/>
          </p:cNvPicPr>
          <p:nvPr/>
        </p:nvPicPr>
        <p:blipFill>
          <a:blip r:embed="rId2" cstate="print"/>
          <a:srcRect/>
          <a:stretch>
            <a:fillRect/>
          </a:stretch>
        </p:blipFill>
        <p:spPr bwMode="auto">
          <a:xfrm>
            <a:off x="0" y="908720"/>
            <a:ext cx="4459541" cy="5949280"/>
          </a:xfrm>
          <a:prstGeom prst="rect">
            <a:avLst/>
          </a:prstGeom>
          <a:noFill/>
        </p:spPr>
      </p:pic>
      <p:sp>
        <p:nvSpPr>
          <p:cNvPr id="4" name="3 CuadroTexto"/>
          <p:cNvSpPr txBox="1"/>
          <p:nvPr/>
        </p:nvSpPr>
        <p:spPr>
          <a:xfrm>
            <a:off x="539552" y="0"/>
            <a:ext cx="3240360" cy="923330"/>
          </a:xfrm>
          <a:prstGeom prst="rect">
            <a:avLst/>
          </a:prstGeom>
          <a:noFill/>
        </p:spPr>
        <p:txBody>
          <a:bodyPr wrap="square" rtlCol="0">
            <a:spAutoFit/>
          </a:bodyPr>
          <a:lstStyle/>
          <a:p>
            <a:r>
              <a:rPr lang="es-ES" dirty="0" smtClean="0"/>
              <a:t>Una vez iniciada sesión, podemos navegar por el bloc y crear blocs, secciones y páginas</a:t>
            </a:r>
            <a:endParaRPr lang="es-ES" dirty="0"/>
          </a:p>
        </p:txBody>
      </p:sp>
      <p:sp>
        <p:nvSpPr>
          <p:cNvPr id="5" name="4 CuadroTexto"/>
          <p:cNvSpPr txBox="1"/>
          <p:nvPr/>
        </p:nvSpPr>
        <p:spPr>
          <a:xfrm>
            <a:off x="4788024" y="0"/>
            <a:ext cx="4355976" cy="923330"/>
          </a:xfrm>
          <a:prstGeom prst="rect">
            <a:avLst/>
          </a:prstGeom>
          <a:noFill/>
        </p:spPr>
        <p:txBody>
          <a:bodyPr wrap="square" rtlCol="0">
            <a:spAutoFit/>
          </a:bodyPr>
          <a:lstStyle/>
          <a:p>
            <a:r>
              <a:rPr lang="es-ES" dirty="0" smtClean="0"/>
              <a:t>Y para editar la página contamos con diversos menús de edición. </a:t>
            </a:r>
            <a:r>
              <a:rPr lang="es-ES" b="1" u="sng" dirty="0" smtClean="0"/>
              <a:t>El ALUMNO </a:t>
            </a:r>
            <a:r>
              <a:rPr lang="es-ES" dirty="0" smtClean="0"/>
              <a:t>VE LO MISMO CON O SIN MENÚS DE EDICIÓN</a:t>
            </a:r>
            <a:endParaRPr lang="es-ES" dirty="0"/>
          </a:p>
        </p:txBody>
      </p:sp>
      <p:pic>
        <p:nvPicPr>
          <p:cNvPr id="39940" name="Picture 4"/>
          <p:cNvPicPr>
            <a:picLocks noChangeAspect="1" noChangeArrowheads="1"/>
          </p:cNvPicPr>
          <p:nvPr/>
        </p:nvPicPr>
        <p:blipFill>
          <a:blip r:embed="rId3" cstate="print"/>
          <a:srcRect/>
          <a:stretch>
            <a:fillRect/>
          </a:stretch>
        </p:blipFill>
        <p:spPr bwMode="auto">
          <a:xfrm>
            <a:off x="4823520" y="908720"/>
            <a:ext cx="4320480" cy="1371581"/>
          </a:xfrm>
          <a:prstGeom prst="rect">
            <a:avLst/>
          </a:prstGeom>
          <a:noFill/>
          <a:ln w="9525">
            <a:noFill/>
            <a:miter lim="800000"/>
            <a:headEnd/>
            <a:tailEnd/>
          </a:ln>
        </p:spPr>
      </p:pic>
      <p:pic>
        <p:nvPicPr>
          <p:cNvPr id="39941" name="Picture 5"/>
          <p:cNvPicPr>
            <a:picLocks noChangeAspect="1" noChangeArrowheads="1"/>
          </p:cNvPicPr>
          <p:nvPr/>
        </p:nvPicPr>
        <p:blipFill>
          <a:blip r:embed="rId4" cstate="print"/>
          <a:srcRect/>
          <a:stretch>
            <a:fillRect/>
          </a:stretch>
        </p:blipFill>
        <p:spPr bwMode="auto">
          <a:xfrm>
            <a:off x="4644008" y="2564904"/>
            <a:ext cx="4170861" cy="936104"/>
          </a:xfrm>
          <a:prstGeom prst="rect">
            <a:avLst/>
          </a:prstGeom>
          <a:noFill/>
          <a:ln w="9525">
            <a:noFill/>
            <a:miter lim="800000"/>
            <a:headEnd/>
            <a:tailEnd/>
          </a:ln>
        </p:spPr>
      </p:pic>
      <p:pic>
        <p:nvPicPr>
          <p:cNvPr id="39942" name="Picture 6"/>
          <p:cNvPicPr>
            <a:picLocks noChangeAspect="1" noChangeArrowheads="1"/>
          </p:cNvPicPr>
          <p:nvPr/>
        </p:nvPicPr>
        <p:blipFill>
          <a:blip r:embed="rId5" cstate="print"/>
          <a:srcRect/>
          <a:stretch>
            <a:fillRect/>
          </a:stretch>
        </p:blipFill>
        <p:spPr bwMode="auto">
          <a:xfrm>
            <a:off x="4716016" y="3933056"/>
            <a:ext cx="4187131" cy="931134"/>
          </a:xfrm>
          <a:prstGeom prst="rect">
            <a:avLst/>
          </a:prstGeom>
          <a:noFill/>
          <a:ln w="9525">
            <a:noFill/>
            <a:miter lim="800000"/>
            <a:headEnd/>
            <a:tailEnd/>
          </a:ln>
        </p:spPr>
      </p:pic>
      <p:pic>
        <p:nvPicPr>
          <p:cNvPr id="39943" name="Picture 7"/>
          <p:cNvPicPr>
            <a:picLocks noChangeAspect="1" noChangeArrowheads="1"/>
          </p:cNvPicPr>
          <p:nvPr/>
        </p:nvPicPr>
        <p:blipFill>
          <a:blip r:embed="rId6" cstate="print"/>
          <a:srcRect/>
          <a:stretch>
            <a:fillRect/>
          </a:stretch>
        </p:blipFill>
        <p:spPr bwMode="auto">
          <a:xfrm>
            <a:off x="4716016" y="5517232"/>
            <a:ext cx="4211960" cy="1074136"/>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79512" y="0"/>
            <a:ext cx="8964488" cy="923330"/>
          </a:xfrm>
          <a:prstGeom prst="rect">
            <a:avLst/>
          </a:prstGeom>
          <a:noFill/>
        </p:spPr>
        <p:txBody>
          <a:bodyPr wrap="square" rtlCol="0">
            <a:spAutoFit/>
          </a:bodyPr>
          <a:lstStyle/>
          <a:p>
            <a:r>
              <a:rPr lang="es-ES" dirty="0" smtClean="0"/>
              <a:t>La aplicación en teléfono móvil es similar. Permite realizar notas rápidas sin conexión. una vez conectados, podemos navegar por el bloc (algo peor que en la </a:t>
            </a:r>
            <a:r>
              <a:rPr lang="es-ES" dirty="0" err="1" smtClean="0"/>
              <a:t>tablet</a:t>
            </a:r>
            <a:r>
              <a:rPr lang="es-ES" dirty="0" smtClean="0"/>
              <a:t>) y ver o editar el contenido de las páginas. Se mantienen las ventajas de audio, vídeo y superficie táctil.</a:t>
            </a:r>
            <a:endParaRPr lang="es-ES" dirty="0"/>
          </a:p>
        </p:txBody>
      </p:sp>
      <p:pic>
        <p:nvPicPr>
          <p:cNvPr id="40963" name="Picture 3" descr="C:\Users\Packard Bell\Desktop\enrique_asignaturas\00cfie1920\ONE_NOTE\Screenshots\Screenshot_20201028-220613.png"/>
          <p:cNvPicPr>
            <a:picLocks noChangeAspect="1" noChangeArrowheads="1"/>
          </p:cNvPicPr>
          <p:nvPr/>
        </p:nvPicPr>
        <p:blipFill>
          <a:blip r:embed="rId2" cstate="print"/>
          <a:srcRect/>
          <a:stretch>
            <a:fillRect/>
          </a:stretch>
        </p:blipFill>
        <p:spPr bwMode="auto">
          <a:xfrm>
            <a:off x="251520" y="1412776"/>
            <a:ext cx="2743200" cy="4876800"/>
          </a:xfrm>
          <a:prstGeom prst="rect">
            <a:avLst/>
          </a:prstGeom>
          <a:noFill/>
        </p:spPr>
      </p:pic>
      <p:pic>
        <p:nvPicPr>
          <p:cNvPr id="40964" name="Picture 4" descr="C:\Users\Packard Bell\Desktop\enrique_asignaturas\00cfie1920\ONE_NOTE\Screenshots\Screenshot_20201028-214534.png"/>
          <p:cNvPicPr>
            <a:picLocks noChangeAspect="1" noChangeArrowheads="1"/>
          </p:cNvPicPr>
          <p:nvPr/>
        </p:nvPicPr>
        <p:blipFill>
          <a:blip r:embed="rId3" cstate="print"/>
          <a:srcRect/>
          <a:stretch>
            <a:fillRect/>
          </a:stretch>
        </p:blipFill>
        <p:spPr bwMode="auto">
          <a:xfrm>
            <a:off x="3491880" y="1340768"/>
            <a:ext cx="2743200" cy="4876800"/>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Users\Packard Bell\Desktop\enrique_asignaturas\00cfie1920\ONE_NOTE\Screenshots\Screenshot_20201028-214811.png"/>
          <p:cNvPicPr>
            <a:picLocks noChangeAspect="1" noChangeArrowheads="1"/>
          </p:cNvPicPr>
          <p:nvPr/>
        </p:nvPicPr>
        <p:blipFill>
          <a:blip r:embed="rId2" cstate="print"/>
          <a:srcRect/>
          <a:stretch>
            <a:fillRect/>
          </a:stretch>
        </p:blipFill>
        <p:spPr bwMode="auto">
          <a:xfrm>
            <a:off x="0" y="980728"/>
            <a:ext cx="2880320" cy="5120569"/>
          </a:xfrm>
          <a:prstGeom prst="rect">
            <a:avLst/>
          </a:prstGeom>
          <a:noFill/>
        </p:spPr>
      </p:pic>
      <p:pic>
        <p:nvPicPr>
          <p:cNvPr id="41987" name="Picture 3" descr="C:\Users\Packard Bell\Desktop\enrique_asignaturas\00cfie1920\ONE_NOTE\Screenshots\Screenshot_20201028-215019.png"/>
          <p:cNvPicPr>
            <a:picLocks noChangeAspect="1" noChangeArrowheads="1"/>
          </p:cNvPicPr>
          <p:nvPr/>
        </p:nvPicPr>
        <p:blipFill>
          <a:blip r:embed="rId3" cstate="print"/>
          <a:srcRect/>
          <a:stretch>
            <a:fillRect/>
          </a:stretch>
        </p:blipFill>
        <p:spPr bwMode="auto">
          <a:xfrm>
            <a:off x="3347864" y="1052736"/>
            <a:ext cx="2664296" cy="4736526"/>
          </a:xfrm>
          <a:prstGeom prst="rect">
            <a:avLst/>
          </a:prstGeom>
          <a:noFill/>
        </p:spPr>
      </p:pic>
      <p:pic>
        <p:nvPicPr>
          <p:cNvPr id="41988" name="Picture 4" descr="C:\Users\Packard Bell\Desktop\enrique_asignaturas\00cfie1920\ONE_NOTE\Screenshots\Screenshot_20201028-220022.png"/>
          <p:cNvPicPr>
            <a:picLocks noChangeAspect="1" noChangeArrowheads="1"/>
          </p:cNvPicPr>
          <p:nvPr/>
        </p:nvPicPr>
        <p:blipFill>
          <a:blip r:embed="rId4" cstate="print"/>
          <a:srcRect/>
          <a:stretch>
            <a:fillRect/>
          </a:stretch>
        </p:blipFill>
        <p:spPr bwMode="auto">
          <a:xfrm>
            <a:off x="6400800" y="980728"/>
            <a:ext cx="2743200" cy="4876800"/>
          </a:xfrm>
          <a:prstGeom prst="rect">
            <a:avLst/>
          </a:prstGeom>
          <a:noFill/>
        </p:spPr>
      </p:pic>
      <p:sp>
        <p:nvSpPr>
          <p:cNvPr id="5" name="4 CuadroTexto"/>
          <p:cNvSpPr txBox="1"/>
          <p:nvPr/>
        </p:nvSpPr>
        <p:spPr>
          <a:xfrm>
            <a:off x="611560" y="0"/>
            <a:ext cx="5904656" cy="369332"/>
          </a:xfrm>
          <a:prstGeom prst="rect">
            <a:avLst/>
          </a:prstGeom>
          <a:noFill/>
        </p:spPr>
        <p:txBody>
          <a:bodyPr wrap="square" rtlCol="0">
            <a:spAutoFit/>
          </a:bodyPr>
          <a:lstStyle/>
          <a:p>
            <a:r>
              <a:rPr lang="es-ES" dirty="0" smtClean="0"/>
              <a:t>INICIO DE SESIÓN CON NUESTRA CUENTA DE EDUCACYL</a:t>
            </a:r>
            <a:endParaRPr lang="es-E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C:\Users\Packard Bell\Desktop\enrique_asignaturas\00cfie1920\ONE_NOTE\Screenshots\Screenshot_20201028-220055.png"/>
          <p:cNvPicPr>
            <a:picLocks noChangeAspect="1" noChangeArrowheads="1"/>
          </p:cNvPicPr>
          <p:nvPr/>
        </p:nvPicPr>
        <p:blipFill>
          <a:blip r:embed="rId2" cstate="print"/>
          <a:srcRect/>
          <a:stretch>
            <a:fillRect/>
          </a:stretch>
        </p:blipFill>
        <p:spPr bwMode="auto">
          <a:xfrm>
            <a:off x="179512" y="1052736"/>
            <a:ext cx="2743200" cy="4876800"/>
          </a:xfrm>
          <a:prstGeom prst="rect">
            <a:avLst/>
          </a:prstGeom>
          <a:noFill/>
        </p:spPr>
      </p:pic>
      <p:pic>
        <p:nvPicPr>
          <p:cNvPr id="43011" name="Picture 3" descr="C:\Users\Packard Bell\Desktop\enrique_asignaturas\00cfie1920\ONE_NOTE\Screenshots\Screenshot_20201028-220142.png"/>
          <p:cNvPicPr>
            <a:picLocks noChangeAspect="1" noChangeArrowheads="1"/>
          </p:cNvPicPr>
          <p:nvPr/>
        </p:nvPicPr>
        <p:blipFill>
          <a:blip r:embed="rId3" cstate="print"/>
          <a:srcRect/>
          <a:stretch>
            <a:fillRect/>
          </a:stretch>
        </p:blipFill>
        <p:spPr bwMode="auto">
          <a:xfrm>
            <a:off x="3275856" y="1052736"/>
            <a:ext cx="2743200" cy="4876800"/>
          </a:xfrm>
          <a:prstGeom prst="rect">
            <a:avLst/>
          </a:prstGeom>
          <a:noFill/>
        </p:spPr>
      </p:pic>
      <p:pic>
        <p:nvPicPr>
          <p:cNvPr id="43012" name="Picture 4" descr="C:\Users\Packard Bell\Desktop\enrique_asignaturas\00cfie1920\ONE_NOTE\Screenshots\Screenshot_20201028-220208.png"/>
          <p:cNvPicPr>
            <a:picLocks noChangeAspect="1" noChangeArrowheads="1"/>
          </p:cNvPicPr>
          <p:nvPr/>
        </p:nvPicPr>
        <p:blipFill>
          <a:blip r:embed="rId4" cstate="print"/>
          <a:srcRect/>
          <a:stretch>
            <a:fillRect/>
          </a:stretch>
        </p:blipFill>
        <p:spPr bwMode="auto">
          <a:xfrm>
            <a:off x="6400800" y="1052736"/>
            <a:ext cx="2743200" cy="4876800"/>
          </a:xfrm>
          <a:prstGeom prst="rect">
            <a:avLst/>
          </a:prstGeom>
          <a:noFill/>
        </p:spPr>
      </p:pic>
      <p:sp>
        <p:nvSpPr>
          <p:cNvPr id="5" name="4 CuadroTexto"/>
          <p:cNvSpPr txBox="1"/>
          <p:nvPr/>
        </p:nvSpPr>
        <p:spPr>
          <a:xfrm>
            <a:off x="467544" y="188640"/>
            <a:ext cx="5400600" cy="369332"/>
          </a:xfrm>
          <a:prstGeom prst="rect">
            <a:avLst/>
          </a:prstGeom>
          <a:noFill/>
        </p:spPr>
        <p:txBody>
          <a:bodyPr wrap="square" rtlCol="0">
            <a:spAutoFit/>
          </a:bodyPr>
          <a:lstStyle/>
          <a:p>
            <a:r>
              <a:rPr lang="es-ES" dirty="0" smtClean="0"/>
              <a:t>NAVEGACIÓN EN BLOCS, SECCIONES Y PÁGINAS</a:t>
            </a:r>
            <a:endParaRPr lang="es-E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C:\Users\Packard Bell\Desktop\enrique_asignaturas\00cfie1920\ONE_NOTE\Screenshots\Screenshot_20201028-220423.png"/>
          <p:cNvPicPr>
            <a:picLocks noChangeAspect="1" noChangeArrowheads="1"/>
          </p:cNvPicPr>
          <p:nvPr/>
        </p:nvPicPr>
        <p:blipFill>
          <a:blip r:embed="rId2" cstate="print"/>
          <a:srcRect/>
          <a:stretch>
            <a:fillRect/>
          </a:stretch>
        </p:blipFill>
        <p:spPr bwMode="auto">
          <a:xfrm>
            <a:off x="827584" y="620688"/>
            <a:ext cx="3312368" cy="5888654"/>
          </a:xfrm>
          <a:prstGeom prst="rect">
            <a:avLst/>
          </a:prstGeom>
          <a:noFill/>
        </p:spPr>
      </p:pic>
      <p:pic>
        <p:nvPicPr>
          <p:cNvPr id="44035" name="Picture 3" descr="C:\Users\Packard Bell\Desktop\enrique_asignaturas\00cfie1920\ONE_NOTE\Screenshots\Screenshot_20201028-220406.png"/>
          <p:cNvPicPr>
            <a:picLocks noChangeAspect="1" noChangeArrowheads="1"/>
          </p:cNvPicPr>
          <p:nvPr/>
        </p:nvPicPr>
        <p:blipFill>
          <a:blip r:embed="rId3" cstate="print"/>
          <a:srcRect/>
          <a:stretch>
            <a:fillRect/>
          </a:stretch>
        </p:blipFill>
        <p:spPr bwMode="auto">
          <a:xfrm>
            <a:off x="4716016" y="764704"/>
            <a:ext cx="3247256" cy="5772900"/>
          </a:xfrm>
          <a:prstGeom prst="rect">
            <a:avLst/>
          </a:prstGeom>
          <a:noFill/>
        </p:spPr>
      </p:pic>
      <p:sp>
        <p:nvSpPr>
          <p:cNvPr id="4" name="3 CuadroTexto"/>
          <p:cNvSpPr txBox="1"/>
          <p:nvPr/>
        </p:nvSpPr>
        <p:spPr>
          <a:xfrm>
            <a:off x="251520" y="0"/>
            <a:ext cx="7560840" cy="646331"/>
          </a:xfrm>
          <a:prstGeom prst="rect">
            <a:avLst/>
          </a:prstGeom>
          <a:noFill/>
        </p:spPr>
        <p:txBody>
          <a:bodyPr wrap="square" rtlCol="0">
            <a:spAutoFit/>
          </a:bodyPr>
          <a:lstStyle/>
          <a:p>
            <a:r>
              <a:rPr lang="es-ES" dirty="0" smtClean="0"/>
              <a:t>Edición o creación de una página. </a:t>
            </a:r>
            <a:r>
              <a:rPr lang="es-ES" b="1" dirty="0" smtClean="0"/>
              <a:t>El alumno </a:t>
            </a:r>
            <a:r>
              <a:rPr lang="es-ES" dirty="0" smtClean="0"/>
              <a:t>VE o VE y EDITA en función de los permisos que tenga.</a:t>
            </a:r>
            <a:endParaRPr lang="es-E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Ideas, sugerencias</a:t>
            </a:r>
            <a:endParaRPr lang="es-ES" dirty="0"/>
          </a:p>
        </p:txBody>
      </p:sp>
      <p:sp>
        <p:nvSpPr>
          <p:cNvPr id="3" name="2 Marcador de contenido"/>
          <p:cNvSpPr>
            <a:spLocks noGrp="1"/>
          </p:cNvSpPr>
          <p:nvPr>
            <p:ph idx="1"/>
          </p:nvPr>
        </p:nvSpPr>
        <p:spPr/>
        <p:txBody>
          <a:bodyPr>
            <a:normAutofit lnSpcReduction="10000"/>
          </a:bodyPr>
          <a:lstStyle/>
          <a:p>
            <a:r>
              <a:rPr lang="es-ES" dirty="0" smtClean="0"/>
              <a:t>Posibles formas de organizar un bloc. Por asignaturas, por semanas, por proyectos,…</a:t>
            </a:r>
          </a:p>
          <a:p>
            <a:r>
              <a:rPr lang="es-ES" dirty="0" smtClean="0"/>
              <a:t>Vista de lectura como pizarra digital.</a:t>
            </a:r>
          </a:p>
          <a:p>
            <a:r>
              <a:rPr lang="es-ES" dirty="0" err="1" smtClean="0"/>
              <a:t>Gamificación</a:t>
            </a:r>
            <a:r>
              <a:rPr lang="es-ES" dirty="0" smtClean="0"/>
              <a:t>. Juegos tipo </a:t>
            </a:r>
            <a:r>
              <a:rPr lang="es-ES" dirty="0" err="1" smtClean="0"/>
              <a:t>escaperoom</a:t>
            </a:r>
            <a:r>
              <a:rPr lang="es-ES" dirty="0" smtClean="0"/>
              <a:t> a través de la estructura de secciones y páginas y uso de contraseñas.</a:t>
            </a:r>
          </a:p>
          <a:p>
            <a:r>
              <a:rPr lang="es-ES" dirty="0" smtClean="0"/>
              <a:t>Integración con </a:t>
            </a:r>
            <a:r>
              <a:rPr lang="es-ES" dirty="0" err="1" smtClean="0"/>
              <a:t>teams</a:t>
            </a:r>
            <a:r>
              <a:rPr lang="es-ES" dirty="0" smtClean="0"/>
              <a:t>. Compartir pantalla de cuadernos de alumnos.</a:t>
            </a:r>
          </a:p>
          <a:p>
            <a:r>
              <a:rPr lang="es-ES" dirty="0" smtClean="0"/>
              <a: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Eso Es Todo, Amigos! • storyplotstoryplot"/>
          <p:cNvPicPr>
            <a:picLocks noChangeAspect="1" noChangeArrowheads="1"/>
          </p:cNvPicPr>
          <p:nvPr/>
        </p:nvPicPr>
        <p:blipFill>
          <a:blip r:embed="rId2" cstate="print"/>
          <a:srcRect/>
          <a:stretch>
            <a:fillRect/>
          </a:stretch>
        </p:blipFill>
        <p:spPr bwMode="auto">
          <a:xfrm>
            <a:off x="0" y="332656"/>
            <a:ext cx="9105360" cy="6021288"/>
          </a:xfrm>
          <a:prstGeom prst="rect">
            <a:avLst/>
          </a:prstGeom>
          <a:noFill/>
        </p:spPr>
      </p:pic>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831</TotalTime>
  <Words>2505</Words>
  <Application>Microsoft Office PowerPoint</Application>
  <PresentationFormat>Presentación en pantalla (4:3)</PresentationFormat>
  <Paragraphs>131</Paragraphs>
  <Slides>46</Slides>
  <Notes>0</Notes>
  <HiddenSlides>0</HiddenSlides>
  <MMClips>0</MMClips>
  <ScaleCrop>false</ScaleCrop>
  <HeadingPairs>
    <vt:vector size="4" baseType="variant">
      <vt:variant>
        <vt:lpstr>Tema</vt:lpstr>
      </vt:variant>
      <vt:variant>
        <vt:i4>1</vt:i4>
      </vt:variant>
      <vt:variant>
        <vt:lpstr>Títulos de diapositiva</vt:lpstr>
      </vt:variant>
      <vt:variant>
        <vt:i4>46</vt:i4>
      </vt:variant>
    </vt:vector>
  </HeadingPairs>
  <TitlesOfParts>
    <vt:vector size="47" baseType="lpstr">
      <vt:lpstr>Tema de Office</vt:lpstr>
      <vt:lpstr>ONE NOTE</vt:lpstr>
      <vt:lpstr>ANTES DE EMPEZAR,…</vt:lpstr>
      <vt:lpstr>CONTENIDOS</vt:lpstr>
      <vt:lpstr>Introducción a OneNote</vt:lpstr>
      <vt:lpstr>Diapositiva 5</vt:lpstr>
      <vt:lpstr>OneNote on line de Educacyl</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OneNote de escritorio</vt:lpstr>
      <vt:lpstr>Diapositiva 22</vt:lpstr>
      <vt:lpstr>Diapositiva 23</vt:lpstr>
      <vt:lpstr>Diapositiva 24</vt:lpstr>
      <vt:lpstr>Diapositiva 25</vt:lpstr>
      <vt:lpstr>Diapositiva 26</vt:lpstr>
      <vt:lpstr>Diapositiva 27</vt:lpstr>
      <vt:lpstr>Diapositiva 28</vt:lpstr>
      <vt:lpstr>Diapositiva 29</vt:lpstr>
      <vt:lpstr>Class Notebook (bloc de notas de clase)</vt:lpstr>
      <vt:lpstr>Diapositiva 31</vt:lpstr>
      <vt:lpstr>Diapositiva 32</vt:lpstr>
      <vt:lpstr>Diapositiva 33</vt:lpstr>
      <vt:lpstr>Diapositiva 34</vt:lpstr>
      <vt:lpstr>Diapositiva 35</vt:lpstr>
      <vt:lpstr>Diapositiva 36</vt:lpstr>
      <vt:lpstr>Diapositiva 37</vt:lpstr>
      <vt:lpstr>OneNote para tablet y móvil</vt:lpstr>
      <vt:lpstr>Diapositiva 39</vt:lpstr>
      <vt:lpstr>Diapositiva 40</vt:lpstr>
      <vt:lpstr>Diapositiva 41</vt:lpstr>
      <vt:lpstr>Diapositiva 42</vt:lpstr>
      <vt:lpstr>Diapositiva 43</vt:lpstr>
      <vt:lpstr>Diapositiva 44</vt:lpstr>
      <vt:lpstr>Ideas, sugerencias</vt:lpstr>
      <vt:lpstr>Diapositiva 46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Packard Bell</dc:creator>
  <cp:lastModifiedBy>Packard Bell</cp:lastModifiedBy>
  <cp:revision>85</cp:revision>
  <dcterms:created xsi:type="dcterms:W3CDTF">2020-10-25T17:28:29Z</dcterms:created>
  <dcterms:modified xsi:type="dcterms:W3CDTF">2020-10-29T11:59:46Z</dcterms:modified>
</cp:coreProperties>
</file>